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id"/>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d"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id">
                <a:solidFill>
                  <a:schemeClr val="tx1">
                    <a:lumMod val="50000"/>
                    <a:lumOff val="50000"/>
                  </a:schemeClr>
                </a:solidFill>
              </a:rPr>
              <a:t>No.45 Firman Tuhan</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id" sz="4400"/>
              <a:t>Kabar Baik dari Malaikat</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id" sz="4000">
                <a:solidFill>
                  <a:srgbClr val="FF0000"/>
                </a:solidFill>
              </a:rPr>
              <a:t>Kuis hari ini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id" sz="3600">
                <a:solidFill>
                  <a:schemeClr val="tx1">
                    <a:lumMod val="65000"/>
                    <a:lumOff val="35000"/>
                  </a:schemeClr>
                </a:solidFill>
              </a:rPr>
              <a:t>Siapa yang memberi kabar kepada Maria?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id" sz="2800">
                <a:solidFill>
                  <a:schemeClr val="tx1">
                    <a:lumMod val="65000"/>
                    <a:lumOff val="35000"/>
                  </a:schemeClr>
                </a:solidFill>
              </a:rPr>
              <a:t>① </a:t>
            </a:r>
            <a:r xmlns:a="http://schemas.openxmlformats.org/drawingml/2006/main">
              <a:rPr altLang="ko-KR" dirty="0" lang="id" sz="2800">
                <a:solidFill>
                  <a:schemeClr val="tx1">
                    <a:lumMod val="65000"/>
                    <a:lumOff val="35000"/>
                  </a:schemeClr>
                </a:solidFill>
              </a:rPr>
              <a:t>Setan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id" sz="2800">
                <a:solidFill>
                  <a:schemeClr val="tx1">
                    <a:lumMod val="65000"/>
                    <a:lumOff val="35000"/>
                  </a:schemeClr>
                </a:solidFill>
              </a:rPr>
              <a:t>② </a:t>
            </a:r>
            <a:r xmlns:a="http://schemas.openxmlformats.org/drawingml/2006/main">
              <a:rPr altLang="ko-KR" dirty="0" lang="id" sz="2800">
                <a:solidFill>
                  <a:schemeClr val="tx1">
                    <a:lumMod val="65000"/>
                    <a:lumOff val="35000"/>
                  </a:schemeClr>
                </a:solidFill>
              </a:rPr>
              <a:t>Teman Maria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id" sz="2800">
                <a:solidFill>
                  <a:schemeClr val="tx1">
                    <a:lumMod val="65000"/>
                    <a:lumOff val="35000"/>
                  </a:schemeClr>
                </a:solidFill>
              </a:rPr>
              <a:t>③ </a:t>
            </a:r>
            <a:r xmlns:a="http://schemas.openxmlformats.org/drawingml/2006/main">
              <a:rPr altLang="ko-KR" dirty="0" lang="id" sz="2800">
                <a:solidFill>
                  <a:schemeClr val="tx1">
                    <a:lumMod val="65000"/>
                    <a:lumOff val="35000"/>
                  </a:schemeClr>
                </a:solidFill>
              </a:rPr>
              <a:t>Malaikat</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id" sz="2800">
                <a:solidFill>
                  <a:schemeClr val="tx1">
                    <a:lumMod val="65000"/>
                    <a:lumOff val="35000"/>
                  </a:schemeClr>
                </a:solidFill>
              </a:rPr>
              <a:t>④ </a:t>
            </a:r>
            <a:r xmlns:a="http://schemas.openxmlformats.org/drawingml/2006/main">
              <a:rPr altLang="ko-KR" dirty="0" lang="id" sz="2800">
                <a:solidFill>
                  <a:schemeClr val="tx1">
                    <a:lumMod val="65000"/>
                    <a:lumOff val="35000"/>
                  </a:schemeClr>
                </a:solidFill>
              </a:rPr>
              <a:t>Yesus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id" sz="2800">
                <a:solidFill>
                  <a:srgbClr val="FF0000"/>
                </a:solidFill>
              </a:rPr>
              <a:t>③ </a:t>
            </a:r>
            <a:r xmlns:a="http://schemas.openxmlformats.org/drawingml/2006/main">
              <a:rPr altLang="ko-KR" dirty="0" lang="id" sz="2800">
                <a:solidFill>
                  <a:srgbClr val="FF0000"/>
                </a:solidFill>
              </a:rPr>
              <a:t>Malaikat</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TIDAK. 54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Wanita Samaria di sumur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barangsiapa meminum air yang Kuberikan kepadanya, dia tidak akan pernah haus lagi. Sesungguhnya air yang kuberikan kepadanya akan menjadi sumber air yang memancar sampai kepada kehidupan yang kekal.”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Ketika Yesus melewati tanah Samaria, Dia bertemu dengan seorang wanita di dekat sumur dan berkata. “Tolong beri saya air.”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id" altLang="ko-KR" sz="2600">
                <a:solidFill>
                  <a:schemeClr val="tx1">
                    <a:lumMod val="65000"/>
                    <a:lumOff val="35000"/>
                  </a:schemeClr>
                </a:solidFill>
              </a:rPr>
              <a:t>Wanita itu luar biasa. Karena orang Yahudi tidak berbicara dengan orang Samaria. “Jika kamu tahu siapa aku, kamu pasti akan meminta air kepadaku.” kata Yesus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id" altLang="ko-KR" sz="2600">
                <a:solidFill>
                  <a:schemeClr val="tx1">
                    <a:lumMod val="65000"/>
                    <a:lumOff val="35000"/>
                  </a:schemeClr>
                </a:solidFill>
              </a:rPr>
              <a:t>“Karena air yang kuberikan adalah air kehidupan yang tidak pernah haus lagi.” Wanita itu menjadi penasaran dengan Yesus. “Siapa kamu, bisakah kamu memberiku air itu?”</a:t>
            </a:r>
            <a:r xmlns:a="http://schemas.openxmlformats.org/drawingml/2006/main">
              <a:rPr lang="id"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“Akulah Kristus dan Anak Allah,” jawab Yesus. Dia terkejut dengan hal ini.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id" altLang="ko-KR" sz="2600">
                <a:solidFill>
                  <a:schemeClr val="tx1">
                    <a:lumMod val="65000"/>
                    <a:lumOff val="35000"/>
                  </a:schemeClr>
                </a:solidFill>
              </a:rPr>
              <a:t>Dia meninggalkan kendi airnya dan kembali ke kota dan berkata kepada orang-orang tentang Yesus. Banyak orang datang menemui Yesus dan percaya kepada-Nya sebagai Juruselamat mereka.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Segera setelah wanita Samaria itu bertemu Yesus, dia meninggalkan tempayan air itu dan kembali ke desa untuk menyampaikan kabar baik keselamatan kepada penduduk desa.</a:t>
            </a:r>
            <a:r xmlns:a="http://schemas.openxmlformats.org/drawingml/2006/main">
              <a:rPr altLang="en-US" lang="id" sz="3200">
                <a:solidFill>
                  <a:schemeClr val="tx1">
                    <a:lumMod val="65000"/>
                    <a:lumOff val="35000"/>
                  </a:schemeClr>
                </a:solidFill>
              </a:rPr>
              <a:t> </a:t>
            </a:r>
            <a:r xmlns:a="http://schemas.openxmlformats.org/drawingml/2006/main">
              <a:rPr altLang="ko-KR" lang="id" sz="3200">
                <a:solidFill>
                  <a:schemeClr val="tx1">
                    <a:lumMod val="65000"/>
                    <a:lumOff val="35000"/>
                  </a:schemeClr>
                </a:solidFill>
              </a:rPr>
              <a:t>Akhirnya, banyak orang diselamatkan dengan mendengar dan mempercayai Injil yang dia beritakan.</a:t>
            </a:r>
            <a:r xmlns:a="http://schemas.openxmlformats.org/drawingml/2006/main">
              <a:rPr altLang="en-US" lang="id"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id" sz="3200">
                <a:solidFill>
                  <a:schemeClr val="tx1">
                    <a:lumMod val="65000"/>
                    <a:lumOff val="35000"/>
                  </a:schemeClr>
                </a:solidFill>
              </a:rPr>
              <a:t>Pernahkah Anda bertemu Yesus? Apakah Anda menceritakan kepada orang lain tentang Yesus? Bagaimana kalau memperkenalkan Yesus kepada orang lain seperti wanita Samaria?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r xmlns:a="http://schemas.openxmlformats.org/drawingml/2006/main">
              <a:rPr altLang="en-US" lang="id" sz="3600">
                <a:solidFill>
                  <a:srgbClr val="0070c0"/>
                </a:solidFill>
              </a:rPr>
              <a:t> </a:t>
            </a:r>
            <a:r xmlns:a="http://schemas.openxmlformats.org/drawingml/2006/main">
              <a:rPr altLang="ko-KR" lang="id"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memberi kita air kehidupan agar jiwa kita tidak pernah haus lagi.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Di mana Yesus bertemu dengan seorang wanita Samaria?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di istana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di kota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jalan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di pasar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di sumur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di sumur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id" sz="4000">
                <a:solidFill>
                  <a:srgbClr val="FF0000"/>
                </a:solidFill>
              </a:rPr>
              <a:t>Firman hari ini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id" sz="3600">
                <a:solidFill>
                  <a:schemeClr val="tx1">
                    <a:lumMod val="65000"/>
                    <a:lumOff val="35000"/>
                  </a:schemeClr>
                </a:solidFill>
              </a:rPr>
              <a:t>Kamu akan mengandung dan melahirkan seorang anak laki-laki, dan kamu harus memberinya nama Yesus.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id" sz="2800">
                <a:solidFill>
                  <a:schemeClr val="tx1">
                    <a:lumMod val="65000"/>
                    <a:lumOff val="35000"/>
                  </a:schemeClr>
                </a:solidFill>
              </a:rPr>
              <a:t>Lukas</a:t>
            </a:r>
            <a:r xmlns:a="http://schemas.openxmlformats.org/drawingml/2006/main">
              <a:rPr altLang="en-US" dirty="0" lang="id" sz="2800">
                <a:solidFill>
                  <a:schemeClr val="tx1">
                    <a:lumMod val="65000"/>
                    <a:lumOff val="35000"/>
                  </a:schemeClr>
                </a:solidFill>
              </a:rPr>
              <a:t> </a:t>
            </a:r>
            <a:r xmlns:a="http://schemas.openxmlformats.org/drawingml/2006/main">
              <a:rPr altLang="ko-KR" dirty="0" lang="id"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barangsiapa meminum air yang Kuberikan kepadanya, dia tidak akan pernah haus lagi. Sesungguhnya air yang kuberikan kepadanya akan menjadi sumber air yang memancar sampai kepada kehidupan yang kekal.”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No.55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Lemparkan jaring Anda ke perairan yang dalam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Lalu Yesus berkata kepada Simon, "Jangan takut; mulai sekarang kamu akan menangkap manusia."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Lukas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yang menaiki perahu Petrus dan menyampaikan firman itu berkata kepada Petrus. “Sekarang pergilah ke perairan dalam dan lempar jaring untuk menangkap ikan.”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“Tuan, kami telah bekerja keras sepanjang malam dan belum menangkap apa pun. Tetapi karena kamu berkata demikian, maka aku akan menebarkan jala itu.”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Ketika mereka telah melakukannya, mereka menangkap begitu banyak ikan sehingga jala mereka mulai koyak. Petrus terkejut mendengar hal ini.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id" sz="3000">
                <a:solidFill>
                  <a:schemeClr val="tx1">
                    <a:lumMod val="65000"/>
                    <a:lumOff val="35000"/>
                  </a:schemeClr>
                </a:solidFill>
              </a:rPr>
              <a:t>Pada saat itu, Petrus bertobat karena mengetahui bahwa Yesus adalah Anak Allah. "Saya orang berdosa."</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id" sz="3000">
                <a:solidFill>
                  <a:schemeClr val="tx1">
                    <a:lumMod val="65000"/>
                    <a:lumOff val="35000"/>
                  </a:schemeClr>
                </a:solidFill>
              </a:rPr>
              <a:t>kata Yesus. “Jangan takut, mulai sekarang kamu akan menjadi nelayan yang mengambil orang.” Petrus meninggalkan segalanya dan menjadi murid Yesus.</a:t>
            </a:r>
            <a:r xmlns:a="http://schemas.openxmlformats.org/drawingml/2006/main">
              <a:rPr altLang="en-US" lang="id"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hari ini</a:t>
            </a:r>
            <a:r xmlns:a="http://schemas.openxmlformats.org/drawingml/2006/main">
              <a:rPr altLang="en-US" lang="id" sz="4000">
                <a:solidFill>
                  <a:srgbClr val="ff0000"/>
                </a:solidFill>
              </a:rPr>
              <a:t> </a:t>
            </a:r>
            <a:r xmlns:a="http://schemas.openxmlformats.org/drawingml/2006/main">
              <a:rPr altLang="ko-KR" lang="id" sz="4000">
                <a:solidFill>
                  <a:srgbClr val="ff0000"/>
                </a:solidFill>
              </a:rPr>
              <a:t>Pelajaran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Petrus, yang bertemu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bertobat dan taat saat itu juga.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Apakah ada pertobatan dan ketaatan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kepada Yesus dalam hidupmu?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Petrus meninggalkan segalanya dan mengikuti Yesus. Seperti Petrus, Anda harus menjadi murid yang mengetahui pertobatan dan ketaatan sejati.</a:t>
            </a:r>
            <a:r xmlns:a="http://schemas.openxmlformats.org/drawingml/2006/main">
              <a:rPr altLang="en-US" lang="id"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pribadi yang melakukan mukjizat yang melampaui pengalaman dan kemampuan manusia.</a:t>
            </a:r>
            <a:r xmlns:a="http://schemas.openxmlformats.org/drawingml/2006/main">
              <a:rPr altLang="en-US" lang="i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No.46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Bayi Yesus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Apa pekerjaan Petrus?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tukang kayu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gembala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nelayan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petani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③ </a:t>
            </a:r>
            <a:r xmlns:a="http://schemas.openxmlformats.org/drawingml/2006/main">
              <a:rPr altLang="ko-KR" lang="id" sz="2800">
                <a:solidFill>
                  <a:srgbClr val="ff0000"/>
                </a:solidFill>
              </a:rPr>
              <a:t>nelayan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Lalu Yesus berkata kepada Simon, "Jangan takut; mulai sekarang kamu akan menangkap manusia."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Lukas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No.56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yang memanggil para murid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Filipus menemui Natanael dan berkata kepadanya, "Kami telah menemukan Dia yang ditulis Musa dalam kitab Taurat, dan yang juga ditulis oleh para nabi, yaitu Yesus dari Nazaret, anak Yusuf."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memanggil Petrus, Andreas, dan tetangga mereka, Filipus, untuk menjadi murid. "Ikuti aku!"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Filipus memperkenalkan Yesus kepada temannya Natanael. “Mesias yang ditulis para nabi dalam Perjanjian Lama telah muncul.”</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"Nazaret! Bisakah Mesias datang dari sana?" Natanael bertanya. “Datang dan lihatlah,” kata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berkata kepada Natanael. “Kamu adalah orang Israel sejati, aku melihatmu ketika kamu masih di bawah pohon ara sebelum Filipus memanggilmu.”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Natanael terkejut mendengar hal ini dan memuliakan Yesus, “Rabi, Engkau adalah Anak Allah dan Raja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Begitu Natanael mengetahui hal itu</a:t>
            </a:r>
            <a:r xmlns:a="http://schemas.openxmlformats.org/drawingml/2006/main">
              <a:rPr altLang="en-US" lang="id" sz="3200">
                <a:solidFill>
                  <a:schemeClr val="tx1">
                    <a:lumMod val="65000"/>
                    <a:lumOff val="35000"/>
                  </a:schemeClr>
                </a:solidFill>
              </a:rPr>
              <a:t> </a:t>
            </a:r>
            <a:r xmlns:a="http://schemas.openxmlformats.org/drawingml/2006/main">
              <a:rPr altLang="ko-KR" lang="id" sz="3200">
                <a:solidFill>
                  <a:schemeClr val="tx1">
                    <a:lumMod val="65000"/>
                    <a:lumOff val="35000"/>
                  </a:schemeClr>
                </a:solidFill>
              </a:rPr>
              <a:t>Yesus adalah Mesias, dia memuliakan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Ia menjadi murid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harus memuliakan Yesus yang adalah Juruselamat kita, dan menjalani kehidupan sebagai murid Yesus dan menaati-Nya.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Hari ini di kota Daud seorang Juru Selamat telah lahir bagimu; dia adalah Kristus Tuhan.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Menyukai</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memanggil manusia sebagai murid untuk menjadi seperti Dia.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Siapa yang memperkenalkan Yesus kepada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Petrus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Filipus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Paulus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② </a:t>
            </a:r>
            <a:r xmlns:a="http://schemas.openxmlformats.org/drawingml/2006/main">
              <a:rPr altLang="ko-KR" lang="id" sz="2800">
                <a:solidFill>
                  <a:srgbClr val="ff0000"/>
                </a:solidFill>
              </a:rPr>
              <a:t>Filipus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Filipus menemui Natanael dan berkata kepadanya, "Kami telah menemukan Dia yang ditulis Musa dalam kitab Taurat, dan yang juga ditulis oleh para nabi, yaitu Yesus dari Nazaret, anak Yusuf."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No.57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Orang yang turun melalui atap</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Dia bangkit, mengambil tikarnya dan berjalan keluar di hadapan mereka semua. Hal ini membuat semua orang takjub dan mereka memuji Tuhan sambil berkata, "Kami belum pernah melihat yang seperti ini!"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Ketika orang-orang mendengar tentang kesembuhan Yesus, orang-orang pun membawa temannya yang lumpuh itu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Namun ada terlalu banyak orang di mana Yesus berada. Jadi mereka tidak bisa membawa teman mereka yang lumpuh itu kepada Yesus melalui atap.</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Akhirnya, mereka yang membawa temannya yang lumpuh menerobos atap dan mengirimkan temannya yang lumpuh itu kepada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melihat iman mereka dan berkata. “Dosamu sudah diampuni. Bangunlah dan pulanglah.”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Yang mengejutkan, orang lumpuh itu disembuhkan saat itu juga. Kemudian dia bangkit dan berjalan dan memuliakan Tuhan.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id" altLang="ko-KR" sz="2400">
                <a:solidFill>
                  <a:schemeClr val="tx1">
                    <a:lumMod val="65000"/>
                    <a:lumOff val="35000"/>
                  </a:schemeClr>
                </a:solidFill>
              </a:rPr>
              <a:t>Ketika tiba waktunya Maria untuk mempunyai bayi, dia harus pergi ke Betlehem. Tetapi karena tidak ada tempat, dia mempunyai bayi di palungan..</a:t>
            </a:r>
            <a:r xmlns:a="http://schemas.openxmlformats.org/drawingml/2006/main">
              <a:rPr lang="id"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Teman-teman Paralytic mengalami kesulitan dan kecacatan, namun mereka tidak boleh menyerah untuk pergi kepada Yesus. Karena mereka beriman kepada Yesus.</a:t>
            </a:r>
            <a:r xmlns:a="http://schemas.openxmlformats.org/drawingml/2006/main">
              <a:rPr altLang="en-US" lang="id" sz="3200">
                <a:solidFill>
                  <a:schemeClr val="tx1">
                    <a:lumMod val="65000"/>
                    <a:lumOff val="35000"/>
                  </a:schemeClr>
                </a:solidFill>
              </a:rPr>
              <a:t> </a:t>
            </a:r>
            <a:r xmlns:a="http://schemas.openxmlformats.org/drawingml/2006/main">
              <a:rPr altLang="ko-KR" lang="id" sz="3200">
                <a:solidFill>
                  <a:schemeClr val="tx1">
                    <a:lumMod val="65000"/>
                    <a:lumOff val="35000"/>
                  </a:schemeClr>
                </a:solidFill>
              </a:rPr>
              <a:t>Apakah kita beriman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Ketika kita datang kepada Yesus dengan iman, kita tidak boleh menyerah meskipun ada kesulitan dan rintangan yang menghalangi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Dengan berbuat demikian, kita akan mampu memuliakan Tuhan seperti orang lumpuh.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tidak menolak orang-orang yang datang kepada-Nya. Dan Dia memberikan apa yang dibutuhkan orang-orang yang datang kepadanya.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Melalui apa orang lumpuh datang kepada Yesus?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jendela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gerbang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dinding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atap</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atap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Dia bangkit, mengambil tikarnya dan berjalan keluar di hadapan mereka semua. Hal ini membuat semua orang takjub dan mereka memuji Tuhan sambil berkata, "Kami belum pernah melihat yang seperti ini!"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No.58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memanggil Matius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Ketika Yesus berjalan dari sana, Ia melihat seorang laki-laki bernama Matius sedang duduk di tempat pemungut cukai. "Ikuti aku," katanya, dan Matthew bangkit dan mengikutinya.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Ada seorang pemungut cukai bernama Matius. Dia adalah seorang pemungut pajak atas nama Roma kepada bangsa Israel.</a:t>
            </a:r>
            <a:r xmlns:a="http://schemas.openxmlformats.org/drawingml/2006/main">
              <a:rPr lang="id"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Matthew adalah seorang pemungut pajak, jadi dia punya banyak uang. Namun orang-orang Yahudi membenci para pemungut pajak yang bekerja untuk Roma, sang penakluk.</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memandang Matius yang sedang duduk di kantor pajak dan berkata kepadanya. "Ikuti aku"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Matius segera meninggalkan segalanya dan mengikuti Yesus. Itu karena dia berterima kasih kepada Yesus karena telah memanggilnya.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Sementara itu, terdengar suara dari surga kepada para gembala yang menggembalakan domba di Betlehem.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“Dokter dibutuhkan bukan untuk orang sehat, tapi untuk orang sakit.” Matius menjadi murid Yesus.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Matius adalah seorang pemungut pajak yang dibenci oleh rakyatnya. Namun, Yesus memanggil Matius dan menjadikannya murid.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juga umat Tuhan. Namun kita tidak cukup untuk disebut sebagai murid Yesus.</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id" sz="3200">
                <a:solidFill>
                  <a:schemeClr val="tx1">
                    <a:lumMod val="65000"/>
                    <a:lumOff val="35000"/>
                  </a:schemeClr>
                </a:solidFill>
              </a:rPr>
              <a:t>Namun, Yesus memanggil kita untuk menjadikan murid-Nya. Oleh karena itu, kita harus menaatinya agar layak menerima panggilannya.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memanggil orang-orang yang ditolak di dunia untuk menjadi umat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Apa pekerjaan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pemungut pajak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nelayan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tukang kayu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pendeta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① </a:t>
            </a:r>
            <a:r xmlns:a="http://schemas.openxmlformats.org/drawingml/2006/main">
              <a:rPr altLang="ko-KR" lang="id" sz="2800">
                <a:solidFill>
                  <a:srgbClr val="ff0000"/>
                </a:solidFill>
              </a:rPr>
              <a:t>pemungut pajak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Ketika Yesus berjalan dari sana, Ia melihat seorang laki-laki bernama Matius sedang duduk di tempat pemungut cukai. "Ikuti aku," katanya, dan Matthew bangkit dan mengikutinya.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No.59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memilih kedua belas muridnya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Suatu hari Yesus pergi ke lereng gunung untuk berdoa, dan menghabiskan malam itu berdoa kepada Tuhan.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d" sz="3600">
                <a:solidFill>
                  <a:schemeClr val="tx1">
                    <a:lumMod val="65000"/>
                    <a:lumOff val="35000"/>
                  </a:schemeClr>
                </a:solidFill>
              </a:rPr>
              <a:t>Ketika pagi tiba, dia memanggil murid-muridnya dan memilih dua belas di antara mereka, yang juga dia tunjuk sebagai rasul: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Lukas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6:</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Ada banyak orang yang mendengar dan mengikuti Yesus. Mereka pergi bersama Yesus dan belajar dari Yesus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Setelah berdoa, Yesus secara khusus memilih dua belas dari mereka sebagai murid dekat.</a:t>
            </a:r>
            <a:r xmlns:a="http://schemas.openxmlformats.org/drawingml/2006/main">
              <a:rPr lang="i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Mereka dipilih untuk hidup bersama Yesus, memberitakan Injil, dan mengusir setan.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“Kemuliaan bagi surga, kedamaian bagi bumi! Bersukacitalah, Yesus telah lahir.” Kata bidadari dari surga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id" sz="3000">
                <a:solidFill>
                  <a:schemeClr val="tx1">
                    <a:lumMod val="65000"/>
                    <a:lumOff val="35000"/>
                  </a:schemeClr>
                </a:solidFill>
              </a:rPr>
              <a:t>Murid-muridnya bermacam-macam: ada yang nelayan, pemungut cukai, revolusioner, ada pula yang pemarah.</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Namun Yesus berdoa kepada Tuhan agar memilih murid-muridnya dengan baik, dan Dia memilih mereka dengan baik, merawat mereka dengan baik, dan mengajar mereka dengan baik.</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id" sz="2800">
                <a:solidFill>
                  <a:schemeClr val="tx1">
                    <a:lumMod val="65000"/>
                    <a:lumOff val="35000"/>
                  </a:schemeClr>
                </a:solidFill>
              </a:rPr>
              <a:t>Inilah sebabnya Yesus memilih murid-murid-Nya: 1) untuk mengajarkan firman Allah kepada mereka, 2) untuk membuat mereka memberitakan Injil sesuai dengan apa yang telah mereka pelajari, dan 3) untuk membuat mereka memberitakan kuasa kerajaan Allah. Karena alasan ini, Yesus memilih murid-muridnya.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Kita juga adalah murid Yesus.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id" sz="2800">
                <a:solidFill>
                  <a:schemeClr val="tx1">
                    <a:lumMod val="65000"/>
                    <a:lumOff val="35000"/>
                  </a:schemeClr>
                </a:solidFill>
              </a:rPr>
              <a:t>Pekerjaan kita sama dengan pekerjaan kedua belas murid Yesus.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id" sz="2800">
                <a:solidFill>
                  <a:schemeClr val="tx1">
                    <a:lumMod val="65000"/>
                    <a:lumOff val="35000"/>
                  </a:schemeClr>
                </a:solidFill>
              </a:rPr>
              <a:t>Mari kita jalani kehidupan sebagai murid mulai hari </a:t>
            </a:r>
            <a:r xmlns:a="http://schemas.openxmlformats.org/drawingml/2006/main">
              <a:rPr altLang="ko-KR" lang="id" sz="3200">
                <a:solidFill>
                  <a:schemeClr val="tx1">
                    <a:lumMod val="65000"/>
                    <a:lumOff val="35000"/>
                  </a:schemeClr>
                </a:solidFill>
              </a:rPr>
              <a:t>ini.</a:t>
            </a:r>
            <a:r xmlns:a="http://schemas.openxmlformats.org/drawingml/2006/main">
              <a:rPr altLang="en-US" lang="id"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r xmlns:a="http://schemas.openxmlformats.org/drawingml/2006/main">
              <a:rPr altLang="en-US" lang="id" sz="3600">
                <a:solidFill>
                  <a:srgbClr val="0070c0"/>
                </a:solidFill>
              </a:rPr>
              <a:t> </a:t>
            </a:r>
            <a:r xmlns:a="http://schemas.openxmlformats.org/drawingml/2006/main">
              <a:rPr altLang="ko-KR" lang="id"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mengajarkan kita kebenaran surga agar kita bisa bertumbuh seperti murid-murid Yesus.</a:t>
            </a:r>
            <a:r xmlns:a="http://schemas.openxmlformats.org/drawingml/2006/main">
              <a:rPr altLang="en-US" lang="i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Berapa jumlah murid yang dipilih Yesus sebagai rasul (yang diutus)??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sepuluh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sebelas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dua belas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empat belas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③ </a:t>
            </a:r>
            <a:r xmlns:a="http://schemas.openxmlformats.org/drawingml/2006/main">
              <a:rPr altLang="ko-KR" lang="id" sz="2800">
                <a:solidFill>
                  <a:srgbClr val="ff0000"/>
                </a:solidFill>
              </a:rPr>
              <a:t>dua belas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Suatu hari Yesus pergi ke lereng gunung untuk berdoa, dan menghabiskan malam itu berdoa kepada Tuhan.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d" sz="3600">
                <a:solidFill>
                  <a:schemeClr val="tx1">
                    <a:lumMod val="65000"/>
                    <a:lumOff val="35000"/>
                  </a:schemeClr>
                </a:solidFill>
              </a:rPr>
              <a:t>Ketika pagi tiba, dia memanggil murid-muridnya dan memilih dua belas di antara mereka, yang juga dia tunjuk sebagai rasul: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Lukas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6:</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No.60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Injil yang Yesus ajarkan di gunung.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Sekarang ketika dia melihat orang banyak, dia naik ke lereng gunung dan duduk. Murid-muridnya datang kepadanya,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d" sz="3600">
                <a:solidFill>
                  <a:schemeClr val="tx1">
                    <a:lumMod val="65000"/>
                    <a:lumOff val="35000"/>
                  </a:schemeClr>
                </a:solidFill>
              </a:rPr>
              <a:t>dan dia mulai mengajar mereka dengan mengatakan: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d" sz="3600">
                <a:solidFill>
                  <a:schemeClr val="tx1">
                    <a:lumMod val="65000"/>
                    <a:lumOff val="35000"/>
                  </a:schemeClr>
                </a:solidFill>
              </a:rPr>
              <a:t>“Berbahagialah orang yang miskin di hadapan Allah, karena merekalah yang empunya Kerajaan Surga.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Yesus mengajar orang banyak di gunung bagaimana hidup sebagai umat kerajaan Allah.</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“Berbahagialah orang yang miskin di hadapan Allah, karena merekalah yang empunya Kerajaan Surga.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Seperti yang dikatakan para malaikat, Yesus lahir sehat di palungan.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Kamu telah belajar membayar kembali gigimu dengan gigimu, tetapi Aku menyuruhmu memberikan pipi kiri kepada siapa saja yang memukul pipi kanan. Maka Anda akan menjadi anak-anak Tuhan!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Lihatlah burung-burung di udara. Burung tidak melakukan pekerjaan bertani, namun Tuhan memberi makan mereka semua. Bukankah Dia akan menjagamu lebih dari burung-burung!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id" altLang="ko-KR" sz="3000">
                <a:solidFill>
                  <a:schemeClr val="tx1">
                    <a:lumMod val="65000"/>
                    <a:lumOff val="35000"/>
                  </a:schemeClr>
                </a:solidFill>
              </a:rPr>
              <a:t>Orang-orang sangat terkejut dengan ajaran Yesus. Karena Yesus memiliki otoritas yang tidak seperti guru-guru Alkitab pada umumnya.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Yesus memberitahu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bahwa kehidupan umat Tuhan berbeda dengan kehidupan dunia.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Apakah ada perbedaan dalam hidup kita dengan mereka yang tidak percaya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Mari kita melihat diri kita sendiri dan menjalani kehidupan yang layak bagi kerajaan Allah.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mengubah kita untuk hidup seperti umat kerajaan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Apa yang bisa didapat oleh orang yang miskin rohani?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uang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makanan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kehormatan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kerajaan Tuhan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kerajaan Tuhan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Sekarang ketika dia melihat orang banyak, dia naik ke lereng gunung dan duduk. Murid-muridnya datang kepadanya,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d" sz="3600">
                <a:solidFill>
                  <a:schemeClr val="tx1">
                    <a:lumMod val="65000"/>
                    <a:lumOff val="35000"/>
                  </a:schemeClr>
                </a:solidFill>
              </a:rPr>
              <a:t>dan dia mulai mengajar mereka dengan berkata: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d" sz="3600">
                <a:solidFill>
                  <a:schemeClr val="tx1">
                    <a:lumMod val="65000"/>
                    <a:lumOff val="35000"/>
                  </a:schemeClr>
                </a:solidFill>
              </a:rPr>
              <a:t>“Berbahagialah orang yang miskin di hadapan Allah, karena merekalah yang empunya Kerajaan Surga.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No.61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Menenangkan Badai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Ia bangkit lalu menghardik angin itu dan berkata kepada ombak itu, "Diam! Diamlah!" Kemudian angin mereda dan keadaan menjadi benar-benar tenang.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4:</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dan murid-muridnya naik perahu bersama untuk menyeberangi Danau Galilea.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id" altLang="ko-KR" sz="2500">
                <a:solidFill>
                  <a:schemeClr val="tx1">
                    <a:lumMod val="65000"/>
                    <a:lumOff val="35000"/>
                  </a:schemeClr>
                </a:solidFill>
              </a:rPr>
              <a:t>Para gembala di Betlehem datang untuk melihat Anak Allah yang akan menyelamatkan manusia. “Ya Tuhan! Anak Tuhan! Terima kasih telah datang ke negeri ini!”</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Saat melintasi telaga, tiba-tiba angin kencang bertiup dan datanglah ombak yang mengerikan.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Para murid akhirnya berkata kepada Yesus. 'Guru, tidakkah kamu peduli jika kita tenggelam!'</a:t>
            </a:r>
            <a:r xmlns:a="http://schemas.openxmlformats.org/drawingml/2006/main">
              <a:rPr lang="i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menghardik angin itu dan berkata kepada ombak, “Tenang! Diamlah!” Kemudian angin mereda dan keadaan menjadi benar-benar tenang.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Mereka ketakutan dan bertanya satu sama lain, “Siapakah ini? Bahkan angin dan ombak pun taat kepada-Nya!”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Hanya Tuhan yang mampu memerintah laut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dan angin.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Itulah sebabnya Yesus adalah Tuhan yang menciptakan dan memerintah dunia.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Yesus yang kita percayai bukanlah salah satu dari sekian banyak tuhan, namun satu-satunya Tuhan Pencipta yang maha kuasa.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harus menumbuhkan iman kita dengan mengingat fakta ini.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r xmlns:a="http://schemas.openxmlformats.org/drawingml/2006/main">
              <a:rPr altLang="en-US" lang="id" sz="3600">
                <a:solidFill>
                  <a:srgbClr val="0070c0"/>
                </a:solidFill>
              </a:rPr>
              <a:t> </a:t>
            </a:r>
            <a:r xmlns:a="http://schemas.openxmlformats.org/drawingml/2006/main">
              <a:rPr altLang="ko-KR" lang="id" sz="3600">
                <a:solidFill>
                  <a:srgbClr val="0070c0"/>
                </a:solidFill>
              </a:rPr>
              <a:t>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pemilik segala sesuatu yang menjadikan dan memerintah segala sesuatu di dunia ini.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Apa yang Yesus perintahkan atas laut dan angin?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diam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berlari dan bermain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bangun</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ke atas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terbuka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milikmu</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mata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① </a:t>
            </a:r>
            <a:r xmlns:a="http://schemas.openxmlformats.org/drawingml/2006/main">
              <a:rPr altLang="ko-KR" lang="id" sz="2800">
                <a:solidFill>
                  <a:srgbClr val="ff0000"/>
                </a:solidFill>
              </a:rPr>
              <a:t>diam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Ia bangkit lalu menghardik angin itu dan berkata kepada ombak itu, "Diam! Diamlah!" Kemudian angin mereda dan keadaan menjadi benar-benar tenang.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4:</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No.62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Siapa yang Menyentuh Pakaian Saya?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Ketika dia mendengar tentang Yesus, dia datang ke belakang Yesus di tengah orang banyak dan menyentuh jubah-Nya,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d" sz="3600">
                <a:solidFill>
                  <a:schemeClr val="tx1">
                    <a:lumMod val="65000"/>
                    <a:lumOff val="35000"/>
                  </a:schemeClr>
                </a:solidFill>
              </a:rPr>
              <a:t>28.karena dia berpikir, “Asal kujamah saja pakaian-Nya, aku akan sembuh.”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5:</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Yesus, yang adalah penguasa segalanya,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adalah anak Tuhan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Namun ketika Yesus datang ke negeri ini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dia dilahirkan di palungan dengan sosok yang rendah hati.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yang percaya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adalah anak-anak Tuhan.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Namun kita harus hidup rendah hati dan rendah hati seperti Yesus.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Banyak orang mendengar tentang Yesus, dan mereka mengikuti Yesus.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Kemudian datanglah seorang perempuan di belakangnya dan menjamah pakaian Yesus untuk disembuhkan.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Seorang wanita menderita penyakit yang disebut pendarahan selama 12 tahun. Dia mencoba banyak cara untuk memperbaikinya, tapi itu tidak berhasil dan dia telah menghabiskan semua yang dia miliki.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'Siapa yang menyentuh pakaianku??' Seketika itu juga Yesus menyadari bahwa kuasa-Nya telah keluar dari diri-Nya. Dia datang dan bersujud di kaki suaminya dan menceritakan seluruh kebenarannya.</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Yesus berkata kepadanya, 'Putri, imanmu telah menyembuhkanmu. Pergilah dengan damai.'</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Wanita yang menderita pendarahan selama 12 tahun itu pergi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dengan iman.</a:t>
            </a:r>
            <a:r xmlns:a="http://schemas.openxmlformats.org/drawingml/2006/main">
              <a:rPr altLang="en-US" lang="id" sz="3200">
                <a:solidFill>
                  <a:schemeClr val="tx1">
                    <a:lumMod val="65000"/>
                    <a:lumOff val="35000"/>
                  </a:schemeClr>
                </a:solidFill>
              </a:rPr>
              <a:t> </a:t>
            </a:r>
            <a:r xmlns:a="http://schemas.openxmlformats.org/drawingml/2006/main">
              <a:rPr altLang="ko-KR" lang="id" sz="3200">
                <a:solidFill>
                  <a:schemeClr val="tx1">
                    <a:lumMod val="65000"/>
                    <a:lumOff val="35000"/>
                  </a:schemeClr>
                </a:solidFill>
              </a:rPr>
              <a:t>Yesus menyembuhkan wanita itu dan memuji imannya di depan orang banyak.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Tuhan masih melihat iman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Ketika kita menemui hal-hal sulit,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marilah kita datang kepada Tuhan dengan iman.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mengetahui rasa sakit dan kesulitan kita dan menyelesaikannya.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Apa yang disentuh oleh wanita yang telah sakit selama 12 tahun itu dengan Yesus?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rambut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tangan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kaki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pakaian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pakaian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Ketika dia mendengar tentang Yesus, dia datang ke belakang Yesus di tengah orang banyak dan menyentuh jubah-Nya,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d" sz="3600">
                <a:solidFill>
                  <a:schemeClr val="tx1">
                    <a:lumMod val="65000"/>
                    <a:lumOff val="35000"/>
                  </a:schemeClr>
                </a:solidFill>
              </a:rPr>
              <a:t>karena dia berpikir, “Asal kujamah saja pakaiannya, aku akan sembuh.”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5:</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No.63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id" sz="4000">
                <a:solidFill>
                  <a:srgbClr val="FF0000"/>
                </a:solidFill>
              </a:rPr>
              <a:t>Firman hari ini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id" sz="3600">
                <a:solidFill>
                  <a:schemeClr val="tx1">
                    <a:lumMod val="65000"/>
                    <a:lumOff val="35000"/>
                  </a:schemeClr>
                </a:solidFill>
              </a:rPr>
              <a:t>Kamu akan mengandung dan melahirkan seorang anak laki-laki, dan kamu harus memberinya nama Yesus.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id" sz="2800">
                <a:solidFill>
                  <a:schemeClr val="tx1">
                    <a:lumMod val="65000"/>
                    <a:lumOff val="35000"/>
                  </a:schemeClr>
                </a:solidFill>
              </a:rPr>
              <a:t>Lukas</a:t>
            </a:r>
            <a:r xmlns:a="http://schemas.openxmlformats.org/drawingml/2006/main">
              <a:rPr altLang="en-US" dirty="0" lang="id" sz="2800">
                <a:solidFill>
                  <a:schemeClr val="tx1">
                    <a:lumMod val="65000"/>
                    <a:lumOff val="35000"/>
                  </a:schemeClr>
                </a:solidFill>
              </a:rPr>
              <a:t> </a:t>
            </a:r>
            <a:r xmlns:a="http://schemas.openxmlformats.org/drawingml/2006/main">
              <a:rPr altLang="ko-KR" dirty="0" lang="id"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datang ke bumi dalam kerendahan hati dan kerendahan hati, namun Dialah Raja sejati kita.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Dia memegang tangannya dan berkata padanya, "Talitha koum!" (yang artinya, “Gadis kecil, Aku berkata kepadamu, bangunlah!”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5:</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Seorang bernama Yairus, pemimpin sinagoga, datang kepada Yesus dan berkata; “Putriku sedang sekarat. Tolong aku."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Dalam perjalanan pulang bersama Yesus, seorang laki-laki berlari dan menceritakan bahwa putrinya telah meninggal.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Setibanya di rumah, putri Yairus sudah meninggal, dan orang-orang menangis.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masuk dan berkata kepada mereka, “Anak itu tidak mati, melainkan sedang tidur.”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'Dia memegang tangannya dan berkata kepadanya, 'Talitha koum!' (yang artinya, “Gadis kecil, Aku berkata kepadamu, bangunlah!” ). Segera gadis itu berdiri dan berjalan berkeliling.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Yesuslah yang mengatur kematian.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Kematian adalah hal yang paling menakutkan bagi manusia, namun Yesus mengalahkannya.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akan mati suatu hari nanti, cepat atau lambat.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Tapi Anda tidak perlu takut mati.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Karena Yesuslah yang mengatur kematian.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Dan kami percaya kepada Yesus yang mengalahkan maut.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memberi kehidupan dan sekaligus mengatur kehidupan.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d" sz="3200">
                <a:solidFill>
                  <a:schemeClr val="tx1">
                    <a:lumMod val="65000"/>
                    <a:lumOff val="35000"/>
                  </a:schemeClr>
                </a:solidFill>
              </a:rPr>
              <a:t>Apa artinya “Talitha koum!” berarti?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id" sz="2800">
                <a:solidFill>
                  <a:schemeClr val="tx1">
                    <a:lumMod val="65000"/>
                    <a:lumOff val="35000"/>
                  </a:schemeClr>
                </a:solidFill>
              </a:rPr>
              <a:t>Gadis kecil, sarapanlah!</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Gadis kecil, tidurlah!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Gadis kecil, bangun!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Gadis kecil, nyanyikan sebuah lagu!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③ </a:t>
            </a:r>
            <a:r xmlns:a="http://schemas.openxmlformats.org/drawingml/2006/main">
              <a:rPr altLang="ko-KR" lang="id" sz="2800">
                <a:solidFill>
                  <a:srgbClr val="ff0000"/>
                </a:solidFill>
              </a:rPr>
              <a:t>Gadis kecil, bangun!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Dia memegang tangannya dan berkata padanya, "Talitha koum!" (yang artinya, “Gadis kecil, Aku berkata kepadamu, bangunlah!”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5:</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hari ini</a:t>
            </a:r>
            <a:r xmlns:a="http://schemas.openxmlformats.org/drawingml/2006/main">
              <a:rPr altLang="en-US" lang="id" sz="4000">
                <a:solidFill>
                  <a:srgbClr val="ff0000"/>
                </a:solidFill>
              </a:rPr>
              <a:t> </a:t>
            </a:r>
            <a:r xmlns:a="http://schemas.openxmlformats.org/drawingml/2006/main">
              <a:rPr altLang="ko-KR" lang="id" sz="4000">
                <a:solidFill>
                  <a:srgbClr val="ff0000"/>
                </a:solidFill>
              </a:rPr>
              <a:t>Ulangan</a:t>
            </a:r>
            <a:r xmlns:a="http://schemas.openxmlformats.org/drawingml/2006/main">
              <a:rPr altLang="en-US" lang="id"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Di mana Yesus dilahirkan?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adalah</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rumah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istana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di palungan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hotel mewah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③ </a:t>
            </a:r>
            <a:r xmlns:a="http://schemas.openxmlformats.org/drawingml/2006/main">
              <a:rPr altLang="ko-KR" lang="id" sz="2800">
                <a:solidFill>
                  <a:srgbClr val="ff0000"/>
                </a:solidFill>
              </a:rPr>
              <a:t>di palungan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No.64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Seorang pria sakit di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Lalu Yesus berkata kepadanya, "Bangun! Angkatlah kasurmu dan berjalanlah."</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id" altLang="ko-KR" sz="3600">
                <a:solidFill>
                  <a:schemeClr val="tx1">
                    <a:lumMod val="65000"/>
                    <a:lumOff val="35000"/>
                  </a:schemeClr>
                </a:solidFill>
              </a:rPr>
              <a:t>Seketika itu juga orang itu sembuh; dia mengambil tikarnya dan berjalan. Hari terjadinya hal ini adalah hari Sabat,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Yohanes 5:</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Ada sebuah kolam bernama Bethesda di Yerusalem. Sejumlah besar orang sakit berkumpul di sana menunggu air mengalir.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Sebab pada waktu-waktu tertentu malaikat Tuhan turun ke dalam kolam dan mengaduk-aduk air; barang siapa pertama kali masuk ke dalam air setelah diaduk, maka sembuhlah penyakit apa pun yang dideritanya.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Ada seorang laki-laki yang tidak bisa berjalan. Ketika Yesus melihatnya dan bertanya kepada orang yang tinggal di sana selama tiga puluh delapan tahun. “Apakah kamu ingin sembuh?”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“Pak, saya tidak punya siapa-siapa yang membantu saya masuk ke dalam kolam ketika airnya diaduk. Tolong bantu aku!" Lalu Yesus berkata kepadanya, “Bangunlah! Angkat matrasmu dan berjalanlah.”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Seperti yang Yesus katakan, dia mengambil tikarnya dan berjalan. Seketika itu juga orang sakit yang telah menderita sakit selama 38 tahun itu sembuh.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id" altLang="ko-KR" sz="3600">
                <a:solidFill>
                  <a:schemeClr val="tx1">
                    <a:lumMod val="65000"/>
                    <a:lumOff val="35000"/>
                  </a:schemeClr>
                </a:solidFill>
              </a:rPr>
              <a:t>Hal yang paling penting bagi orang sakit di kolam Bethesda adalah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untuk disembuhkan.</a:t>
            </a:r>
            <a:r xmlns:a="http://schemas.openxmlformats.org/drawingml/2006/main">
              <a:rPr lang="id"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Yesus tahu apa yang kita butuhkan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lebih baik dari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Yesuslah yang memberi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apa yang kita butuhkan.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Yesuslah yang menyembuhkan segala penyakit dan berkuasa atas segala sesuatu.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yang diminta orang sakit itu agar Yesus lakukan?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Tolong sembuhkan penyakitku!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Tolong selamatkan saya!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Tolong beri saya makanan!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Tolong bantu saya turun ke kolam saat air naik!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④ </a:t>
            </a:r>
            <a:r xmlns:a="http://schemas.openxmlformats.org/drawingml/2006/main">
              <a:rPr lang="id" altLang="ko-KR" sz="2800">
                <a:solidFill>
                  <a:srgbClr val="ff0000"/>
                </a:solidFill>
              </a:rPr>
              <a:t>Tolong bantu saya turun ke kolam saat air naik!</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Hari ini di kota Daud seorang Juru Selamat telah lahir bagimu; dia adalah Kristus Tuhan.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Menyukai</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Lalu Yesus berkata kepadanya, "Bangun! Angkatlah kasurmu dan berjalanlah."</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id" altLang="ko-KR" sz="3600">
                <a:solidFill>
                  <a:schemeClr val="tx1">
                    <a:lumMod val="65000"/>
                    <a:lumOff val="35000"/>
                  </a:schemeClr>
                </a:solidFill>
              </a:rPr>
              <a:t>9. Seketika itu juga orang itu sembuh; dia mengambil tikarnya dan berjalan. Hari terjadinya hal ini adalah hari Sabat,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Yohanes 5:</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No.65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yang memberi makan 5.000 Pria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d" altLang="ko-KR" sz="3600"/>
              <a:t>Yesus kemudian mengambil roti itu, mengucap syukur, dan membagikannya kepada mereka yang duduk sebanyak yang mereka mau. Dia melakukan hal yang sama dengan ikan itu.</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Yohanes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6:</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Lebih dari lima ribu orang berkumpul untuk mendengarkan ajaran Yesus.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Tapi ini sudah waktunya makan siang. Semua orang lapar, tetapi mereka tidak punya makanan untuk dimakan, dan yang mereka punya hanyalah dua ikan dan lima potong roti.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kemudian mengambil roti dan ikan itu, mengucap syukur, dan membagikannya kepada mereka yang duduk sebanyak yang mereka mau.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Namun, sesuatu yang luar biasa terjadi! 5.000 orang sudah cukup untuk kenyang!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Lalu mereka mengumpulkannya dan mengisi dua belas keranjang dengan potongan dari lima roti jelai sisa orang yang makan.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Bagi kami tidak ada cara untuk membuat lebih dari 5.000 orang kenyang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dengan lima potong roti dan dua ikan.</a:t>
            </a:r>
            <a:r xmlns:a="http://schemas.openxmlformats.org/drawingml/2006/main">
              <a:rPr lang="i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Namun Yesus, Anak Allah, melakukan mukjizat bersama mereka.</a:t>
            </a:r>
            <a:r xmlns:a="http://schemas.openxmlformats.org/drawingml/2006/main">
              <a:rPr lang="i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Lebih penting kita selalu bersama Yesus daripada punya banyak atau tidak.</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Yesuslah yang dapat memberi kita makanan berlimpah.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No.47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Selamat ulang tahun Yesus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Berapa banyak makanan yang tersisa setelah Yesus memberi makan 5.000 orang?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sepuluh keranjang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sebelas keranjang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dua belas keranjang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tiga belas keranjang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③ </a:t>
            </a:r>
            <a:r xmlns:a="http://schemas.openxmlformats.org/drawingml/2006/main">
              <a:rPr lang="id" altLang="ko-KR" sz="2800">
                <a:solidFill>
                  <a:srgbClr val="ff0000"/>
                </a:solidFill>
              </a:rPr>
              <a:t>dua belas keranjang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d" altLang="ko-KR" sz="3600"/>
              <a:t>Yesus kemudian mengambil roti itu, mengucap syukur, dan membagikannya kepada mereka yang duduk sebanyak yang mereka mau. Dia melakukan hal yang sama dengan ikan itu.</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Yohanes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6:</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No.66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sedang berjalan di atas air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id" altLang="ko-KR" sz="3600"/>
              <a:t>Ketika mereka telah mendayung sejauh tiga atau tiga setengah mil, mereka melihat Yesus mendekati perahu, berjalan di atas air; dan mereka ketakutan.</a:t>
            </a:r>
            <a:endParaRPr xmlns:a="http://schemas.openxmlformats.org/drawingml/2006/main" lang="en-US" altLang="ko-KR" sz="3600"/>
          </a:p>
          <a:p>
            <a:pPr xmlns:a="http://schemas.openxmlformats.org/drawingml/2006/main" lvl="0">
              <a:defRPr/>
            </a:pPr>
            <a:r xmlns:a="http://schemas.openxmlformats.org/drawingml/2006/main">
              <a:rPr lang="id" altLang="ko-KR" sz="3600"/>
              <a:t>Tapi dia berkata kepada mereka, "Ini aku; jangan takut."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Yohanes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6:</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Saat Yesus berdoa sendirian di gunung, murid-muridnya sedang mendayung perahu ke seberang danau.</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Akhirnya, hari sudah gelap dan angin serta air semakin kencang dan deras.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“Lihat di sana! Ada yang berjalan di atas air!” Mereka ketakutan. Salah satu dari mereka berteriak, “Seseorang sedang berjalan di atas air!”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“Ini aku: jangan takut!” Yesuslah yang berjalan di atas air.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Mereka terkejut dengan hal ini. Mereka menyambut Yesus di perahu. Mereka berpikir, “Yesus pasti anak Tuhan!”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Berjalan di atas air adalah sesuatu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tidak ada yang bisa melakukannya.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Namun Yesus berjalan di atas air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untuk menemukan murid-muridnya.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Karena Yesus adalah manusia yang istimewa,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anak Tuhan.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Kami benar-benar harus percaya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bahwa Yesus adalah Anak Allah.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hari ini</a:t>
            </a:r>
            <a:r xmlns:a="http://schemas.openxmlformats.org/drawingml/2006/main">
              <a:rPr altLang="en-US" lang="id" sz="4000">
                <a:solidFill>
                  <a:srgbClr val="ff0000"/>
                </a:solidFill>
              </a:rPr>
              <a:t> </a:t>
            </a:r>
            <a:r xmlns:a="http://schemas.openxmlformats.org/drawingml/2006/main">
              <a:rPr altLang="ko-KR" lang="id" sz="4000">
                <a:solidFill>
                  <a:srgbClr val="ff0000"/>
                </a:solidFill>
              </a:rPr>
              <a:t>Kata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Setibanya di rumah, mereka melihat anak itu bersama ibunya, Maria, lalu mereka sujud dan menyembahnya. Kemudian mereka membuka harta benda mereka dan menghadiahkannya kepada-Nya hadiah-hadiah berupa emas, kemenyan, dan mur.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rgbClr val="ff0000"/>
                </a:solidFill>
              </a:rPr>
              <a:t>Siapakah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Yesuslah yang datang kepada kita untuk menolong dan menyelamatkan kita, apa pun rintangan yang kita hadapi.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Bagaimana Yesus mendatangi murid-muridnya di tengah danau??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terbang di atas air..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naik perahu yang lebih cepat…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berenang..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berjalan di atas air..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④ </a:t>
            </a:r>
            <a:r xmlns:a="http://schemas.openxmlformats.org/drawingml/2006/main">
              <a:rPr lang="id" altLang="ko-KR" sz="2800">
                <a:solidFill>
                  <a:srgbClr val="ff0000"/>
                </a:solidFill>
              </a:rPr>
              <a:t>berjalan di atas air..</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Ketika mereka telah mendayung sejauh tiga atau tiga setengah mil, mereka melihat Yesus mendekati perahu, berjalan di atas air; dan mereka ketakutan.</a:t>
            </a:r>
            <a:endParaRPr xmlns:a="http://schemas.openxmlformats.org/drawingml/2006/main" lang="en-US" altLang="ko-KR" sz="3600"/>
          </a:p>
          <a:p>
            <a:pPr xmlns:a="http://schemas.openxmlformats.org/drawingml/2006/main" lvl="0">
              <a:defRPr/>
            </a:pPr>
            <a:r xmlns:a="http://schemas.openxmlformats.org/drawingml/2006/main">
              <a:rPr lang="id" altLang="ko-KR" sz="3600"/>
              <a:t>Tapi dia berkata kepada mereka, "Ini aku; jangan takut."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Yohanes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6:</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No.67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Pengakuan Petrus tentang Kristus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id" altLang="ko-KR" sz="3600"/>
              <a:t>Simon Petrus menjawab, “Engkaulah Mesias, Anak Allah yang hidup.”</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Matius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16:</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Suatu hari, Yesus bertanya kepada murid-muridnya, “Menurut orang, siapakah Anak Manusia itu?”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Mereka menjawab, “Ada yang mengatakan Yohanes Pembaptis; yang lain mengatakan Elia; dan salah satu nabi.”</a:t>
            </a:r>
            <a:r xmlns:a="http://schemas.openxmlformats.org/drawingml/2006/main">
              <a:rPr lang="i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"Tapi bagaimana denganmu?" Dia bertanya. "Menurutmu aku ini siapa?"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Simon Petrus menjawab, “Engkaulah Mesias, Anak Allah yang hidup.”</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berkata dengan penuh sukacita. “Kamu benar tentang pengakuanmu! Di atas batu ini aku akan membangun gerejaku!”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Ketika Yesus lahir, sebuah bintang muncul di hadapan para dokter di timur.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id" altLang="ko-KR" sz="3600">
                <a:solidFill>
                  <a:schemeClr val="tx1">
                    <a:lumMod val="65000"/>
                    <a:lumOff val="35000"/>
                  </a:schemeClr>
                </a:solidFill>
              </a:rPr>
              <a:t>Petrus tahu persis siapa Yesus, dan dia mengaku persis tentang Yesus.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Dan setelah mendengar ini Yesus memuji Petrus atas pengakuannya yang benar.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Menurut kita siapakah Yesus itu?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Kita harus mengenal Yesus persis seperti yang dikatakan Alkitab, dan kita harus mengakui Yesus persis seperti yang dikatakan Alkitab.</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rgbClr val="ff0000"/>
                </a:solidFill>
              </a:rPr>
              <a:t>Siapakah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adalah Pribadi yang membangun gereja-Nya berdasarkan pengakuan iman yang benar.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Menurut Petrus siapakah Yesus itu?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Kristus, Anak Allah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Elia yang perkasa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Yohanes Pembaptis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Yeremia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① </a:t>
            </a:r>
            <a:r xmlns:a="http://schemas.openxmlformats.org/drawingml/2006/main">
              <a:rPr lang="id" altLang="ko-KR" sz="2800">
                <a:solidFill>
                  <a:srgbClr val="ff0000"/>
                </a:solidFill>
              </a:rPr>
              <a:t>Kristus, Anak Allah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id" altLang="ko-KR" sz="3600"/>
              <a:t>Simon Petrus menjawab, “Engkaulah Mesias, Anak Allah yang hidup.”</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Matius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16:</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No.68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Kisah Orang Kaya yang Bodoh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d" altLang="ko-KR" sz="3600"/>
              <a:t>Tetapi Allah berfirman kepadanya, 'Dasar bodoh! Malam ini juga nyawamu akan dituntut darimu. Lalu siapa yang akan mendapatkan apa yang telah kamu persiapkan untuk dirimu sendiri?'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Lukas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berkata, "Hidup seseorang tidak ada hubungannya dengan apa yang dimilikinya."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Dan Yesus menceritakan sebuah kisah kepada kita.</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id" altLang="ko-KR" sz="3200">
                <a:solidFill>
                  <a:schemeClr val="tx1">
                    <a:lumMod val="65000"/>
                    <a:lumOff val="35000"/>
                  </a:schemeClr>
                </a:solidFill>
              </a:rPr>
              <a:t>Ini tentang orang kaya yang bodoh.</a:t>
            </a:r>
            <a:r xmlns:a="http://schemas.openxmlformats.org/drawingml/2006/main">
              <a:rPr lang="id"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Orang kaya itu dengan senang hati membangun gudang yang lebih besar untuk kekayaan dan gandumnya. “Aku sudah mengumpulkan banyak makanan di gudang, jiwaku, sekarang nikmatilah!”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Lalu Tuhan memberitahukan orang kaya itu.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d" altLang="ko-KR" sz="2800">
                <a:solidFill>
                  <a:schemeClr val="tx1">
                    <a:lumMod val="65000"/>
                    <a:lumOff val="35000"/>
                  </a:schemeClr>
                </a:solidFill>
              </a:rPr>
              <a:t>"Kamu bodoh! Jika aku mengambil nyawamu hari ini, semua kekayaanmu akan menjadi milik siapa?"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“Bintang ini terlihat saat raja lahir! Ayo ikuti bintangnya!” Dokter mulai mengikuti bintang itu.</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selesai berbicara dan berkata,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d" altLang="ko-KR" sz="2800">
                <a:solidFill>
                  <a:schemeClr val="tx1">
                    <a:lumMod val="65000"/>
                    <a:lumOff val="35000"/>
                  </a:schemeClr>
                </a:solidFill>
              </a:rPr>
              <a:t>“Jangan menimbun harta untuk dirimu sendiri, tapi untuk Tuhan. Lakukan yang terbaik untuk membantu mereka yang membutuhkan.</a:t>
            </a:r>
            <a:r xmlns:a="http://schemas.openxmlformats.org/drawingml/2006/main">
              <a:rPr lang="i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id" altLang="ko-KR" sz="3500">
                <a:solidFill>
                  <a:schemeClr val="tx1">
                    <a:lumMod val="65000"/>
                    <a:lumOff val="35000"/>
                  </a:schemeClr>
                </a:solidFill>
              </a:rPr>
              <a:t>Untuk apa uang Anda digunakan?</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id" altLang="ko-KR" sz="3500">
                <a:solidFill>
                  <a:schemeClr val="tx1">
                    <a:lumMod val="65000"/>
                    <a:lumOff val="35000"/>
                  </a:schemeClr>
                </a:solidFill>
              </a:rPr>
              <a:t>Apakah itu digunakan hanya untuk memuaskan Anda saja?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id" altLang="ko-KR" sz="3500">
                <a:solidFill>
                  <a:schemeClr val="tx1">
                    <a:lumMod val="65000"/>
                    <a:lumOff val="35000"/>
                  </a:schemeClr>
                </a:solidFill>
              </a:rPr>
              <a:t>Uang harus digunakan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id" altLang="ko-KR" sz="3500">
                <a:solidFill>
                  <a:schemeClr val="tx1">
                    <a:lumMod val="65000"/>
                    <a:lumOff val="35000"/>
                  </a:schemeClr>
                </a:solidFill>
              </a:rPr>
              <a:t>demi kemuliaan Tuhan.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id" altLang="ko-KR" sz="3500">
                <a:solidFill>
                  <a:schemeClr val="tx1">
                    <a:lumMod val="65000"/>
                    <a:lumOff val="35000"/>
                  </a:schemeClr>
                </a:solidFill>
              </a:rPr>
              <a:t>Kita adalah umat kerajaan Allah. Oleh karena itu, penting bagi kita untuk membantu orang yang membutuhkan dengan uang kita sendiri.</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 adalah pemilik segala kehidupan, dan pemilik segala kekayaan.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yang dilakukan orang kaya yang bodoh itu bagi jiwanya?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Dia membantu orang miskin.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Dia menyembah Tuhan.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Dia memberitakan Injil.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Dia menyimpan banyak kekayaan.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④ </a:t>
            </a:r>
            <a:r xmlns:a="http://schemas.openxmlformats.org/drawingml/2006/main">
              <a:rPr lang="id" altLang="ko-KR" sz="2800">
                <a:solidFill>
                  <a:srgbClr val="ff0000"/>
                </a:solidFill>
              </a:rPr>
              <a:t>Dia menyimpan banyak kekayaan.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d" altLang="ko-KR" sz="3600"/>
              <a:t>Tetapi Allah berfirman kepadanya, 'Dasar bodoh! Malam ini juga nyawamu akan dituntut darimu. Lalu siapa yang akan mendapatkan apa yang telah kamu persiapkan untuk dirimu sendiri?'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Lukas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No.69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Mencari Domba yang Hilang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id" altLang="ko-KR" sz="3600"/>
              <a:t>Aku berkata kepadamu bahwa demikian pula akan ada lebih banyak kegembiraan di surga atas satu orang berdosa yang bertobat daripada atas sembilan puluh sembilan orang benar yang tidak perlu bertobat.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Lukas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Suatu hari seekor domba ditinggal sendirian, terpisah dari domba temannya.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Penggembala menghitung domba-dombanya dan menemukan bahwa satu dari seratus domba telah hilang!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Penggembala meninggalkan 99 ekor dombanya dan pergi mencari seekor yang hilang.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Bintang itu berhenti di atas istal di Betlehem. Alkitab telah menubuatkan bahwa Yesus dilahirkan di Betlehem.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Dan akhirnya sang penggembala menemukan dombanya yang hilang.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d" altLang="ko-KR" sz="2800">
                <a:solidFill>
                  <a:schemeClr val="tx1">
                    <a:lumMod val="65000"/>
                    <a:lumOff val="35000"/>
                  </a:schemeClr>
                </a:solidFill>
              </a:rPr>
              <a:t>Gembala pulang ke rumah bersama domba-dombanya dengan gembira dan mengadakan pesta besar.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selesai berbicara dan berkata,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d" altLang="ko-KR" sz="2800">
                <a:solidFill>
                  <a:schemeClr val="tx1">
                    <a:lumMod val="65000"/>
                    <a:lumOff val="35000"/>
                  </a:schemeClr>
                </a:solidFill>
              </a:rPr>
              <a:t>“Sama seperti seorang gembala yang senang menemukan dombanya yang hilang,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d" altLang="ko-KR" sz="2800">
                <a:solidFill>
                  <a:schemeClr val="tx1">
                    <a:lumMod val="65000"/>
                    <a:lumOff val="35000"/>
                  </a:schemeClr>
                </a:solidFill>
              </a:rPr>
              <a:t>Allah ridha dengan pertobatan satu orang berdosa.”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id" altLang="ko-KR" sz="3600">
                <a:solidFill>
                  <a:schemeClr val="tx1">
                    <a:lumMod val="65000"/>
                    <a:lumOff val="35000"/>
                  </a:schemeClr>
                </a:solidFill>
              </a:rPr>
              <a:t>Penggembala harus melakukan pengorbanan yang tak terhitung jumlahnya untuk menemukan dombanya yang hilang.</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Yesus mengorbankan nyawanya untuk menyelamatkan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d" altLang="ko-KR" sz="3600">
                <a:solidFill>
                  <a:schemeClr val="tx1">
                    <a:lumMod val="65000"/>
                    <a:lumOff val="35000"/>
                  </a:schemeClr>
                </a:solidFill>
              </a:rPr>
              <a:t>Kita harus berterima kasih kepada Yesus karena telah menyelamatkan kita seperti domba yang hilang.</a:t>
            </a:r>
            <a:r xmlns:a="http://schemas.openxmlformats.org/drawingml/2006/main">
              <a:rPr lang="id"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a:t>
            </a:r>
            <a:r xmlns:a="http://schemas.openxmlformats.org/drawingml/2006/main">
              <a:rPr lang="id" altLang="en-US" sz="3600">
                <a:solidFill>
                  <a:srgbClr val="0070c0"/>
                </a:solidFill>
              </a:rPr>
              <a:t> </a:t>
            </a:r>
            <a:r xmlns:a="http://schemas.openxmlformats.org/drawingml/2006/main">
              <a:rPr lang="id" altLang="ko-KR" sz="3600">
                <a:solidFill>
                  <a:srgbClr val="0070c0"/>
                </a:solidFill>
              </a:rPr>
              <a:t>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Yesuslah yang senang dengan pertobatan kita dari dosa.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yang tidak dilakukan seorang gembala saat mencari dombanya yang hilang?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Dia meninggalkan 99 domba untuk mencari yang hilang.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Dia senang menemukan yang hilang.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Dia membeli seekor domba baru.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Dia mengundang orang untuk berpesta.</a:t>
            </a:r>
            <a:r xmlns:a="http://schemas.openxmlformats.org/drawingml/2006/main">
              <a:rPr lang="i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③ </a:t>
            </a:r>
            <a:r xmlns:a="http://schemas.openxmlformats.org/drawingml/2006/main">
              <a:rPr lang="id" altLang="ko-KR" sz="2800">
                <a:solidFill>
                  <a:srgbClr val="ff0000"/>
                </a:solidFill>
              </a:rPr>
              <a:t>Dia membeli seekor domba baru.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id" altLang="ko-KR" sz="3600"/>
              <a:t>Aku berkata kepadamu bahwa demikian pula akan ada lebih banyak kegembiraan di surga atas satu orang berdosa yang bertobat daripada atas sembilan puluh sembilan orang benar yang tidak perlu bertobat.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Lukas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No.70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Kisah Orang Samaria yang Baik Hati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id" altLang="ko-KR" sz="3600"/>
              <a:t>“Menurutmu, manakah di antara ketiga orang ini yang merupakan tetangga orang yang jatuh ke tangan perampok?”</a:t>
            </a:r>
            <a:endParaRPr xmlns:a="http://schemas.openxmlformats.org/drawingml/2006/main" lang="en-US" altLang="ko-KR" sz="3600"/>
          </a:p>
          <a:p>
            <a:pPr xmlns:a="http://schemas.openxmlformats.org/drawingml/2006/main" lvl="0">
              <a:defRPr/>
            </a:pPr>
            <a:r xmlns:a="http://schemas.openxmlformats.org/drawingml/2006/main">
              <a:rPr lang="id" altLang="ko-KR" sz="3600"/>
              <a:t>Ahli hukum menjawab, “Orang yang mengasihaninya.” Yesus berkata kepadanya, "Pergilah dan lakukan hal yang sama."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Lukas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10:</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Ketika seorang pria sedang berjalan sendirian, dia bertemu dengan perampok. Mereka menanggalkan pakaiannya, memukulinya dan pergi, meninggalkan dia setengah mati.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Kemudian seorang pendeta kebetulan melihatnya di tengah jalan, dia lewat di seberang jalan. Begitu pula dengan seorang Lewi.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Di dalam kandang Betlehem terdapat Maria, Yusuf, dan bayi Yesus, yang datang ke bumi sebagai raja.</a:t>
            </a:r>
            <a:r xmlns:a="http://schemas.openxmlformats.org/drawingml/2006/main">
              <a:rPr lang="i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Ketiga, seorang Samaria kebetulan melihatnya. Orang Samaria adalah orang yang tidak disukai orang Yahudi.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Namun, orang Samaria itu merasa kasihan padanya, sehingga memperlakukan dan merawatnya dengan baik.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berkata: "Umat Allah, kapan saja, harus menjadi sesama yang baik yang membantu mereka yang membutuhkan."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Para imam dan orang-orang Lewi tampak, di permukaan, dekat dengan Allah, namun mereka tidak mengasihi orang lain.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Orang Samaria, di permukaan, tampaknya tidak dekat dengan Tuhan, tetapi merupakan tetangga yang baik dan bersedia mengasihi sesamanya.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Kita juga harus menjadi orang yang membantu sesama kita yang membutuhkan jika kita dekat dengan Tuhan.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Kitalah yang terpaksa mati karena dosa-dosa kita, sama seperti mereka yang dirampok.</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id" altLang="ko-KR" sz="3600">
                <a:solidFill>
                  <a:schemeClr val="tx1">
                    <a:lumMod val="65000"/>
                    <a:lumOff val="35000"/>
                  </a:schemeClr>
                </a:solidFill>
              </a:rPr>
              <a:t>Namun Yesuslah yang menyelamatkan kita dari situasi mengerikan ini.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yang dilakukan imam dan orang Lewi ketika mereka melihat orang yang dirampok?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Mereka berdoa untuknya.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Mereka mengobati lukanya.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Mereka membawanya ke rumah sakit.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Mereka melewati dia di sisi lain.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④ </a:t>
            </a:r>
            <a:r xmlns:a="http://schemas.openxmlformats.org/drawingml/2006/main">
              <a:rPr lang="id" altLang="ko-KR" sz="2800">
                <a:solidFill>
                  <a:srgbClr val="ff0000"/>
                </a:solidFill>
              </a:rPr>
              <a:t>Mereka melewati dia di sisi lain.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id" altLang="ko-KR" sz="3600"/>
              <a:t>“Menurutmu, manakah di antara ketiga orang ini yang merupakan tetangga orang yang jatuh ke tangan perampok?”</a:t>
            </a:r>
            <a:endParaRPr xmlns:a="http://schemas.openxmlformats.org/drawingml/2006/main" lang="en-US" altLang="ko-KR" sz="3600"/>
          </a:p>
          <a:p>
            <a:pPr xmlns:a="http://schemas.openxmlformats.org/drawingml/2006/main" lvl="0">
              <a:defRPr/>
            </a:pPr>
            <a:r xmlns:a="http://schemas.openxmlformats.org/drawingml/2006/main">
              <a:rPr lang="id" altLang="ko-KR" sz="3600"/>
              <a:t>Ahli hukum menjawab, “Orang yang mengasihaninya.” Yesus berkata kepadanya, "Pergilah dan lakukan hal yang sama."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Lukas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10:</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No.71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Maria dan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id" altLang="ko-KR" sz="4000"/>
              <a:t>tapi hanya satu hal yang diperlukan. Maria telah memilih yang lebih baik, dan hal itu tidak akan diambil darinya.”</a:t>
            </a:r>
            <a:endParaRPr xmlns:a="http://schemas.openxmlformats.org/drawingml/2006/main" lang="en-US" altLang="ko-KR" sz="4000"/>
          </a:p>
          <a:p>
            <a:pPr xmlns:a="http://schemas.openxmlformats.org/drawingml/2006/main" lvl="0">
              <a:defRPr/>
            </a:pPr>
            <a:r xmlns:a="http://schemas.openxmlformats.org/drawingml/2006/main">
              <a:rPr lang="id"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id"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Lukas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10:</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Yesus diundang ke rumah Maria dan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Para tabib dari Timur memberi Yesus emas, dupa, dan mur yang telah mereka siapkan sebagai hadiah. “Terima kasih Yesus telah datang ke negeri ini!”</a:t>
            </a:r>
            <a:r xmlns:a="http://schemas.openxmlformats.org/drawingml/2006/main">
              <a:rPr lang="i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Ketika Marta sibuk bekerja, Maria mendengarkan Yesus dengan penuh semangat.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“Aku tidak percaya Mary membiarkanku bekerja sendirian padahal aku sedang sibuk sekali,” pikir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Akhirnya Marta mengeluh kepada Yesus. "Yesus, tolong lepaskan Mary. Aku mempunyai terlalu banyak pekerjaan yang harus dilakukan sendirian."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berkata, "Jangan berbuat terlalu banyak. Maria suka mendengarkan, jadi dia akan terus mendengarkan."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solidFill>
                  <a:srgbClr val="ff0000"/>
                </a:solidFill>
              </a:rPr>
              <a:t>Pelajaran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solidFill>
                  <a:schemeClr val="tx1">
                    <a:lumMod val="65000"/>
                    <a:lumOff val="35000"/>
                  </a:schemeClr>
                </a:solidFill>
              </a:rPr>
              <a:t>Marta berpendapat bahwa tidak pantas bagi Maria untuk mendengarkan Yesus ketika mereka mempunyai banyak hal yang harus dilakukan.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Namun Yesus mengajarkan mereka bahwa mendengarkan Yesus lebih berharga dari apa pun.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Waktu untuk mendengarkan dan mempelajari Alkitab adalah waktu yang paling berharga bagi kita.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d" altLang="ko-KR" sz="3200">
                <a:solidFill>
                  <a:schemeClr val="tx1">
                    <a:lumMod val="65000"/>
                    <a:lumOff val="35000"/>
                  </a:schemeClr>
                </a:solidFill>
              </a:rPr>
              <a:t>Kita tidak boleh kehilangan waktu untuk mendengarkan dan belajar dari Alkitab.</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id" altLang="ko-KR" sz="3200"/>
              <a:t>Siapakah Yesus?</a:t>
            </a:r>
            <a:r xmlns:a="http://schemas.openxmlformats.org/drawingml/2006/main">
              <a:rPr lang="id"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rgbClr val="0070c0"/>
                </a:solidFill>
              </a:rPr>
              <a:t>Yesus adalah..</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d" altLang="ko-KR" sz="3600">
                <a:solidFill>
                  <a:schemeClr val="tx1">
                    <a:lumMod val="65000"/>
                    <a:lumOff val="35000"/>
                  </a:schemeClr>
                </a:solidFill>
              </a:rPr>
              <a:t>Yesuslah yang mengasihi orang-orang yang mendengarkan firman Allah.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Kuis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d" altLang="ko-KR" sz="3200">
                <a:solidFill>
                  <a:schemeClr val="tx1">
                    <a:lumMod val="65000"/>
                    <a:lumOff val="35000"/>
                  </a:schemeClr>
                </a:solidFill>
              </a:rPr>
              <a:t>Apa yang dilakukan Maria ketika Marta banyak bekerja?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① </a:t>
            </a:r>
            <a:r xmlns:a="http://schemas.openxmlformats.org/drawingml/2006/main">
              <a:rPr lang="id" altLang="ko-KR" sz="2800">
                <a:solidFill>
                  <a:schemeClr val="tx1">
                    <a:lumMod val="65000"/>
                    <a:lumOff val="35000"/>
                  </a:schemeClr>
                </a:solidFill>
              </a:rPr>
              <a:t>Dia berdoa.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② </a:t>
            </a:r>
            <a:r xmlns:a="http://schemas.openxmlformats.org/drawingml/2006/main">
              <a:rPr lang="id" altLang="ko-KR" sz="2800">
                <a:solidFill>
                  <a:schemeClr val="tx1">
                    <a:lumMod val="65000"/>
                    <a:lumOff val="35000"/>
                  </a:schemeClr>
                </a:solidFill>
              </a:rPr>
              <a:t>Dia mendengarkan perkataan Yesus.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③ </a:t>
            </a:r>
            <a:r xmlns:a="http://schemas.openxmlformats.org/drawingml/2006/main">
              <a:rPr lang="id" altLang="ko-KR" sz="2800">
                <a:solidFill>
                  <a:schemeClr val="tx1">
                    <a:lumMod val="65000"/>
                    <a:lumOff val="35000"/>
                  </a:schemeClr>
                </a:solidFill>
              </a:rPr>
              <a:t>Dia sedang tidur.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chemeClr val="tx1">
                    <a:lumMod val="65000"/>
                    <a:lumOff val="35000"/>
                  </a:schemeClr>
                </a:solidFill>
              </a:rPr>
              <a:t>④ </a:t>
            </a:r>
            <a:r xmlns:a="http://schemas.openxmlformats.org/drawingml/2006/main">
              <a:rPr lang="id" altLang="ko-KR" sz="2800">
                <a:solidFill>
                  <a:schemeClr val="tx1">
                    <a:lumMod val="65000"/>
                    <a:lumOff val="35000"/>
                  </a:schemeClr>
                </a:solidFill>
              </a:rPr>
              <a:t>Dia membantu Martha dengan keras.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d" altLang="en-US" sz="2800">
                <a:solidFill>
                  <a:srgbClr val="ff0000"/>
                </a:solidFill>
              </a:rPr>
              <a:t>② </a:t>
            </a:r>
            <a:r xmlns:a="http://schemas.openxmlformats.org/drawingml/2006/main">
              <a:rPr lang="id" altLang="ko-KR" sz="2800">
                <a:solidFill>
                  <a:srgbClr val="ff0000"/>
                </a:solidFill>
              </a:rPr>
              <a:t>Dia mendengarkan perkataan Yesus.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d" altLang="ko-KR" sz="4000"/>
              <a:t>Firman hari ini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id" altLang="ko-KR" sz="4000"/>
              <a:t>tapi hanya satu hal yang diperlukan. Maria telah memilih yang lebih baik, dan hal itu tidak akan diambil darinya.”</a:t>
            </a:r>
            <a:endParaRPr xmlns:a="http://schemas.openxmlformats.org/drawingml/2006/main" lang="en-US" altLang="ko-KR" sz="4000"/>
          </a:p>
          <a:p>
            <a:pPr xmlns:a="http://schemas.openxmlformats.org/drawingml/2006/main" lvl="0">
              <a:defRPr/>
            </a:pPr>
            <a:r xmlns:a="http://schemas.openxmlformats.org/drawingml/2006/main">
              <a:rPr lang="id"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id"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d" altLang="ko-KR" sz="2800">
                <a:solidFill>
                  <a:schemeClr val="tx1">
                    <a:lumMod val="65000"/>
                    <a:lumOff val="35000"/>
                  </a:schemeClr>
                </a:solidFill>
              </a:rPr>
              <a:t>Lukas</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10:</a:t>
            </a:r>
            <a:r xmlns:a="http://schemas.openxmlformats.org/drawingml/2006/main">
              <a:rPr lang="id" altLang="en-US" sz="2800">
                <a:solidFill>
                  <a:schemeClr val="tx1">
                    <a:lumMod val="65000"/>
                    <a:lumOff val="35000"/>
                  </a:schemeClr>
                </a:solidFill>
              </a:rPr>
              <a:t> </a:t>
            </a:r>
            <a:r xmlns:a="http://schemas.openxmlformats.org/drawingml/2006/main">
              <a:rPr lang="id"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id" altLang="ko-KR" sz="2500" dirty="0">
                <a:solidFill>
                  <a:schemeClr val="tx1">
                    <a:lumMod val="65000"/>
                    <a:lumOff val="35000"/>
                  </a:schemeClr>
                </a:solidFill>
              </a:rPr>
              <a:t>Hiduplah seorang perawan bernama Maria di Galilea, Israel. Dia bertunangan dengan seorang pria muda bernama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Para dokter datang untuk menyembah Yesus, Sang Raja, bahkan jauh dari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Yesus adalah raja manusia yang sesungguhnya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di seluruh dunia.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Yesus adalah rajaku juga.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harus menjalani kehidupan yang menyembah dan mengikuti Yesus yang selalu menjadi Raja.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layak menerima penyembahan kita.</a:t>
            </a:r>
            <a:r xmlns:a="http://schemas.openxmlformats.org/drawingml/2006/main">
              <a:rPr altLang="en-US" lang="i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hari ini</a:t>
            </a:r>
            <a:r xmlns:a="http://schemas.openxmlformats.org/drawingml/2006/main">
              <a:rPr altLang="en-US" lang="id" sz="4000">
                <a:solidFill>
                  <a:srgbClr val="ff0000"/>
                </a:solidFill>
              </a:rPr>
              <a:t> </a:t>
            </a:r>
            <a:r xmlns:a="http://schemas.openxmlformats.org/drawingml/2006/main">
              <a:rPr altLang="ko-KR" lang="id" sz="4000">
                <a:solidFill>
                  <a:srgbClr val="ff0000"/>
                </a:solidFill>
              </a:rPr>
              <a:t>Ulangan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Yang mana yang tidak diterima Yesus sebagai hadiah ulang tahun?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emas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dupa</a:t>
            </a:r>
            <a:r xmlns:a="http://schemas.openxmlformats.org/drawingml/2006/main">
              <a:rPr altLang="en-US" lang="i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mur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komputer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komputer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hari ini</a:t>
            </a:r>
            <a:r xmlns:a="http://schemas.openxmlformats.org/drawingml/2006/main">
              <a:rPr altLang="en-US" lang="id" sz="4000">
                <a:solidFill>
                  <a:srgbClr val="ff0000"/>
                </a:solidFill>
              </a:rPr>
              <a:t> </a:t>
            </a:r>
            <a:r xmlns:a="http://schemas.openxmlformats.org/drawingml/2006/main">
              <a:rPr altLang="ko-KR" lang="id" sz="4000">
                <a:solidFill>
                  <a:srgbClr val="ff0000"/>
                </a:solidFill>
              </a:rPr>
              <a:t>Kata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Setibanya di rumah, mereka melihat anak itu bersama ibunya, Maria, lalu mereka sujud dan menyembahnya. Kemudian mereka membuka harta benda mereka dan menghadiahkannya kepada-Nya hadiah-hadiah berupa emas, kemenyan, dan mur.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TIDAK.</a:t>
            </a:r>
            <a:r xmlns:a="http://schemas.openxmlformats.org/drawingml/2006/main">
              <a:rPr lang="id" altLang="en-US" b="1">
                <a:solidFill>
                  <a:schemeClr val="tx1">
                    <a:lumMod val="50000"/>
                    <a:lumOff val="50000"/>
                  </a:schemeClr>
                </a:solidFill>
              </a:rPr>
              <a:t> </a:t>
            </a:r>
            <a:r xmlns:a="http://schemas.openxmlformats.org/drawingml/2006/main">
              <a:rPr lang="id" altLang="ko-KR" b="1">
                <a:solidFill>
                  <a:schemeClr val="tx1">
                    <a:lumMod val="50000"/>
                    <a:lumOff val="50000"/>
                  </a:schemeClr>
                </a:solidFill>
              </a:rPr>
              <a:t>48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Bayi Yesus Kabur ke Mesir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Ketika mereka telah pergi, malaikat Tuhan menampakkan diri kepada Yusuf dalam mimpi. "Bangunlah," katanya, "bawa anak itu dan ibunya dan melarikan diri ke Mesir. Tinggallah di sana sampai aku memberitahumu, karena Herodes akan mencari anak itu untuk membunuhnya."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Herodes, raja Israel, mendengar berita kelahiran Yesus melalui orang Majus, berencana membunuh Yesus.</a:t>
            </a:r>
            <a:r xmlns:a="http://schemas.openxmlformats.org/drawingml/2006/main">
              <a:rPr lang="i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Namun, Tuhan yang mengetahui semua konspirasi Herodes, mengatakan dalam mimpi bahwa orang Majus harus menjauh dari Herodes.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Selain itu, suami Maria, Yusuf, mendengar malaikat berkata dalam mimpi: “Larilah ke Mesir. Herodes akan membunuh Yesus.”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id" sz="2800">
                <a:solidFill>
                  <a:schemeClr val="tx1">
                    <a:lumMod val="65000"/>
                    <a:lumOff val="35000"/>
                  </a:schemeClr>
                </a:solidFill>
              </a:rPr>
              <a:t>Mendengar hal itu, Yusuf membawa Maria dan bayi Yesus dan melarikan diri dari Herodes ke Mesir.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id" sz="2800">
                <a:solidFill>
                  <a:schemeClr val="tx1">
                    <a:lumMod val="65000"/>
                    <a:lumOff val="35000"/>
                  </a:schemeClr>
                </a:solidFill>
              </a:rPr>
              <a:t>Suatu hari seorang malaikat menampakkan diri kepada Maria. “Salam, kamu yang sangat disukai! Tuhan menyertaimu.”</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Sementara itu, Herodes yang mengetahui bahwa dirinya telah ditipu oleh orang Majus, memberikan perintah yang mengerikan untuk membunuh semua bayi di Betlehem. Yesus harus tinggal di Mesir sampai kematian Herodes.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Para gembala dan orang Majus mengenali siapa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Namun, Herodes, sang raja, tidak mengenali Yesus. Terlebih lagi, karena keserakahannya, dia melakukan dosa yang keji dengan mencoba membunuh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Ada banyak orang di dunia yang menolak mendengar tentang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Ini adalah dosa yang sangat serius.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Yesuslah yang tidak berani berhenti oleh kuasa manusia.</a:t>
            </a:r>
            <a:r xmlns:a="http://schemas.openxmlformats.org/drawingml/2006/main">
              <a:rPr altLang="en-US" lang="id"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Di manakah Yesus melarikan diri dari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Mesir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Amerika</a:t>
            </a:r>
            <a:r xmlns:a="http://schemas.openxmlformats.org/drawingml/2006/main">
              <a:rPr altLang="en-US" lang="i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① </a:t>
            </a:r>
            <a:r xmlns:a="http://schemas.openxmlformats.org/drawingml/2006/main">
              <a:rPr altLang="ko-KR" lang="id" sz="2800">
                <a:solidFill>
                  <a:srgbClr val="ff0000"/>
                </a:solidFill>
              </a:rPr>
              <a:t>Mesir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Ketika mereka telah pergi, malaikat Tuhan menampakkan diri kepada Yusuf dalam mimpi. "Bangunlah," katanya, "bawa anak itu dan ibunya dan melarikan diri ke Mesir. Tinggallah di sana sampai aku memberitahumu, karena Herodes akan mencari anak itu untuk membunuhnya."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No.49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Anak Laki-Laki Yesus di Bait Suci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"Mengapa kamu mencariku?" Dia bertanya. "Tidakkah kamu tahu aku harus berada di rumah Ayahku?"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Lukas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Pada hari raya Paskah, ketika Yesus berumur 12 tahun, dia dan orang tuanya datang ke bait suci di Yerusalem.</a:t>
            </a:r>
            <a:r xmlns:a="http://schemas.openxmlformats.org/drawingml/2006/main">
              <a:rPr lang="i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Dalam perjalanan pulang dari kuil di Yerusalem, Yusuf dan Maria tidak dapat menemukan Yesus.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Yusuf dan Maria kembali ke kuil di Yerusalem untuk menemukan Yesus.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id" altLang="ko-KR" sz="2800" dirty="0">
                <a:solidFill>
                  <a:schemeClr val="tx1">
                    <a:lumMod val="65000"/>
                    <a:lumOff val="35000"/>
                  </a:schemeClr>
                </a:solidFill>
              </a:rPr>
              <a:t>“Maria, kamu akan melahirkan seorang anak laki-laki dan kamu harus memberinya nama Yesus.” Dia takut dengan berita ini.</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“Tidak tahukah kamu, bahwa aku ada di rumah ayahku?” Yesus sedang berdiskusi dengan guru-guru Alkitab di Bait Suci. Mereka semua terkejut dengan hikmat Yesus.</a:t>
            </a:r>
            <a:r xmlns:a="http://schemas.openxmlformats.org/drawingml/2006/main">
              <a:rPr lang="i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id" sz="2800">
                <a:solidFill>
                  <a:schemeClr val="tx1">
                    <a:lumMod val="65000"/>
                    <a:lumOff val="35000"/>
                  </a:schemeClr>
                </a:solidFill>
              </a:rPr>
              <a:t>Sejak itu, anak laki-laki Yesus semakin mencintai Tuhan dan manusia seiring dengan bertambahnya kebijaksanaan dan tinggi badannya.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Anak laki-laki Yesus tahu sejak usia muda bahwa dia adalah Anak Allah. Dan dengan tulus mempersiapkan hidup sebagai Juru Selamat.</a:t>
            </a:r>
            <a:r xmlns:a="http://schemas.openxmlformats.org/drawingml/2006/main">
              <a:rPr altLang="en-US" lang="id"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Meskipun kita masih muda,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harus ingat dengan jelas bahwa kita adalah anak-anak Tuhan.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Jadi kita perlu menunjukkan kepada Tuhan dan manusia bahwa kita hidup sebagai anak-anak Tuhan.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Putra Allah, namun ia memberikan teladan dalam hal kerendahan hati dan ketaatan kepada orang tua jasmani.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Di manakah Yesus yang hilang?</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masuk</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itu</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toilet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di istana</a:t>
            </a:r>
            <a:r xmlns:a="http://schemas.openxmlformats.org/drawingml/2006/main">
              <a:rPr altLang="en-US" lang="i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masuk</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itu</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kuil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di dalam rumah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③ </a:t>
            </a:r>
            <a:r xmlns:a="http://schemas.openxmlformats.org/drawingml/2006/main">
              <a:rPr altLang="ko-KR" lang="id" sz="2800">
                <a:solidFill>
                  <a:srgbClr val="ff0000"/>
                </a:solidFill>
              </a:rPr>
              <a:t>di kuil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"Mengapa kamu mencariku?" Dia bertanya. "Tidakkah kamu tahu aku harus berada di rumah Ayahku?"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Lukas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No.50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Pembaptisan Yesus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"suara seseorang berseru di padang gurun, 'Persiapkan jalan bagi Tuhan, luruskan jalan bagi Dia.'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d" sz="3600">
                <a:solidFill>
                  <a:schemeClr val="tx1">
                    <a:lumMod val="65000"/>
                    <a:lumOff val="35000"/>
                  </a:schemeClr>
                </a:solidFill>
              </a:rPr>
              <a:t>4.Maka datanglah Yohanes, membaptis di daerah gurun dan memberitakan baptisan pertobatan untuk pengampunan dosa.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Ketika Yesus berusia tiga puluh tahun, seorang lelaki aneh muncul di padang pasir mengenakan pakaian unta dan memakan belalang dan madu liar.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Namanya adalah Yohanes Pembaptis. Dia mengimbau orang-orang untuk bertobat dan dibaptis karena Juruselamat akan datang.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id" altLang="ko-KR" sz="2800" dirty="0">
                <a:solidFill>
                  <a:schemeClr val="tx1">
                    <a:lumMod val="65000"/>
                    <a:lumOff val="35000"/>
                  </a:schemeClr>
                </a:solidFill>
              </a:rPr>
              <a:t>Tapi, dia menaati pesan Tuhan. “Saya adalah hamba Tuhan. Semoga bagiku seperti yang kamu katakan.”</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'Saya di sini untuk mempersiapkan seseorang yang datang setelah saya!'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d" altLang="ko-KR" sz="2800">
                <a:solidFill>
                  <a:schemeClr val="tx1">
                    <a:lumMod val="65000"/>
                    <a:lumOff val="35000"/>
                  </a:schemeClr>
                </a:solidFill>
              </a:rPr>
              <a:t>Yohanes Pembaptis sedang mempersiapkan jalan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juga datang untuk dibaptis oleh Yohanes Pembaptis.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d" altLang="ko-KR" sz="2800">
                <a:solidFill>
                  <a:schemeClr val="tx1">
                    <a:lumMod val="65000"/>
                    <a:lumOff val="35000"/>
                  </a:schemeClr>
                </a:solidFill>
              </a:rPr>
              <a:t>"Lihat! Anak Domba Allah, yang menghapus dosa dunia!” Yohanes Pembaptis memperkenalkan Yesus dengan lantang.</a:t>
            </a:r>
            <a:r xmlns:a="http://schemas.openxmlformats.org/drawingml/2006/main">
              <a:rPr lang="i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Ketika Yesus dibaptis oleh Yohanes, sebuah suara datang dari surga dengan Roh Kudus turun ke atasnya seperti seekor merpati: “Engkaulah Putraku, yang aku kasihi; bersamamu aku sangat senang.”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Yohanes Pembaptis tidak meninggikan dirinya sendiri.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Dia mengabdikan hidupnya untuk memperkenalkan Yesus sepenuhnya.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Untuk siapa aku hidup?</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Seperti Yohanes Pembaptis, kita harus menjalani kehidupan yang meninggikan dan memperkenalkan Yesus daripada menyombongkan diri dan meninggikan saya.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satu-satunya anak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Apa yang turun dari surga ketika Yesus dibaptis??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burung gagak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Roh Kudus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burung unta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burung pipit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② </a:t>
            </a:r>
            <a:r xmlns:a="http://schemas.openxmlformats.org/drawingml/2006/main">
              <a:rPr altLang="ko-KR" lang="id" sz="2800">
                <a:solidFill>
                  <a:srgbClr val="ff0000"/>
                </a:solidFill>
              </a:rPr>
              <a:t>Roh Kudus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"suara seseorang berseru di padang gurun, 'Persiapkan jalan bagi Tuhan, luruskan jalan bagi Dia.'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d" sz="3600">
                <a:solidFill>
                  <a:schemeClr val="tx1">
                    <a:lumMod val="65000"/>
                    <a:lumOff val="35000"/>
                  </a:schemeClr>
                </a:solidFill>
              </a:rPr>
              <a:t>4.Maka datanglah Yohanes, membaptis di daerah gurun dan memberitakan baptisan pertobatan untuk pengampunan dosa.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Tanda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1:</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No.51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Yesus dicobai oleh Setan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berkata kepadanya, "Enyahlah dari padaku, Setan! Sebab ada tertulis: 'Sembahlah Tuhan, Allahmu, dan sembahlah Dia saja.'"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Setelah Yesus berpuasa dan berdoa selama empat puluh hari, Setan muncul dan mencobai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id" altLang="ko-KR" sz="2500" dirty="0">
                <a:solidFill>
                  <a:schemeClr val="tx1">
                    <a:lumMod val="65000"/>
                    <a:lumOff val="35000"/>
                  </a:schemeClr>
                </a:solidFill>
              </a:rPr>
              <a:t>Jadi, meskipun dia masih perawan, dia hamil. Nama anak ini adalah Yesus. Dialah Anak Allah yang akan menyelamatkan semua manusia dari dosa mereka di masa depan.</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"Apa kau lapar? Buatlah kue beras dengan batu ini dan makanlah!” Setan melakukan ujian pertama. Namun Yesus mengalahkan ujian itu dengan firman Tuhan.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“Kalau begitu lompat keluar dari sini! Jika kamu adalah Anak Tuhan, kamu tidak akan mati.” Setan menguji Yesus untuk kedua kalinya di puncak Bait Suci.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Pada saat ini, dia membawa Yesus ke gunung yang sangat tinggi dan menunjukkan kepada Yesus seluruh kerajaan di dunia dan berkata, “Jika engkau sujud kepadaku, aku akan memberikan semua ini kepadamu!” Namun Yesus menolak ujian ketiga dengan Firman Tuhan.</a:t>
            </a:r>
            <a:r xmlns:a="http://schemas.openxmlformats.org/drawingml/2006/main">
              <a:rPr lang="i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Pada akhirnya, Yesus mengalahkan semua godaan Setan. Tuhan berkenan kepada Yesus yang telah mengalahkan segala pencobaan.</a:t>
            </a:r>
            <a:r xmlns:a="http://schemas.openxmlformats.org/drawingml/2006/main">
              <a:rPr lang="id"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Yesus adalah Anak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Namun seperti kita, dia dicobai oleh Setan.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Namun dengan Firman Tuhan, Yesus mengalahkan godaan Setan.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Setan masih mencobai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Namun, seperti Yesus, kita bisa mengatasi godaan setan dengan firman Tuhan</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rgbClr val="ff0000"/>
                </a:solidFill>
              </a:rPr>
              <a:t>Siapakah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penolong kita untuk mengatasi godaan yang kita hadapi. Dan Dialah yang memahami semua tantangan yang kita hadapi dan membantu kita mengatasinya.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Berapa banyak ujian yang Setan berikan kepada Yesus?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satu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dua</a:t>
            </a:r>
            <a:r xmlns:a="http://schemas.openxmlformats.org/drawingml/2006/main">
              <a:rPr altLang="en-US" lang="id"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tiga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empat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③ </a:t>
            </a:r>
            <a:r xmlns:a="http://schemas.openxmlformats.org/drawingml/2006/main">
              <a:rPr altLang="ko-KR" lang="id" sz="2800">
                <a:solidFill>
                  <a:srgbClr val="ff0000"/>
                </a:solidFill>
              </a:rPr>
              <a:t>tiga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berkata kepadanya, "Enyahlah dari padaku, Setan! Sebab ada tertulis: 'Sembahlah Tuhan, Allahmu, dan sembahlah Dia saja.'"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Matius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No.52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Air</a:t>
            </a:r>
            <a:r xmlns:a="http://schemas.openxmlformats.org/drawingml/2006/main">
              <a:rPr lang="id" altLang="en-US" sz="4400"/>
              <a:t> </a:t>
            </a:r>
            <a:r xmlns:a="http://schemas.openxmlformats.org/drawingml/2006/main">
              <a:rPr lang="id" altLang="ko-KR" sz="4400"/>
              <a:t>Berubah menjadi Anggur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Ini, tanda mukjizatnya yang pertama, yang dilakukan Yesus di Kana di Galilea. Dengan demikian Ia menyingkapkan kemuliaan-Nya, dan murid-murid-Nya beriman kepadanya.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Mary takut mempunyai anak laki-laki meskipun dia belum menikah.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Namun, dia menerima dan menaati firman Tuhan dengan iman.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mungkin merasa takut ketika kita percaya dan menaati Firman Tuhan. Namun seperti pengakuan Maria, kita harus mengakui bahwa “Jadilah padaku seperti yang kamu katakan.”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Pernikahan berlangsung di Kana di Galilea. Yesus dan murid-muridnya juga diundang ke pesta pernikahan tersebut.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Tapi ada masalah. Anggurnya sudah habis. Tanpa anggur, Anda tidak bisa mengadakan pesta.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Yesus menyuruh para pelayan di rumah menuangkan air ke dalam toples. Para pelayan melakukan apa yang mereka minta.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Setelah itu air dalam toples diambil secukupnya. Air dalam toples diubah menjadi anggur yang sangat enak.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Para tamu mencicipi anggur dan terkejut. Mereka disuguhi anggur yang lebih nikmat dibandingkan yang pertama kali, dan berkat mukjizat Yesus, pesta bisa menjadi lebih seru.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Pelajaran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Pada zaman Yesus, anggur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mutlak diperlukan di pesta itu.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Yesus membuat air menjadi anggur dan menyediakan apa yang dibutuhkan untuk pesta itu.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Bagi kami, Yesus adalah sosok yang sangat diperlukan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seperti anggur di pesta.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Kita harus mengingat kasih karunia Yesus yang memberikan diri-Nya kepada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t>
            </a:r>
            <a:r xmlns:a="http://schemas.openxmlformats.org/drawingml/2006/main">
              <a:rPr altLang="en-US" lang="id"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a:t>
            </a:r>
            <a:r xmlns:a="http://schemas.openxmlformats.org/drawingml/2006/main">
              <a:rPr altLang="en-US" lang="id" sz="3200"/>
              <a:t> </a:t>
            </a:r>
            <a:r xmlns:a="http://schemas.openxmlformats.org/drawingml/2006/main">
              <a:rPr altLang="ko-KR" lang="id" sz="3200"/>
              <a:t>adalah</a:t>
            </a:r>
            <a:r xmlns:a="http://schemas.openxmlformats.org/drawingml/2006/main">
              <a:rPr altLang="en-US" lang="id" sz="3200"/>
              <a:t> </a:t>
            </a:r>
            <a:r xmlns:a="http://schemas.openxmlformats.org/drawingml/2006/main">
              <a:rPr altLang="ko-KR" lang="id" sz="3200"/>
              <a:t>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adalah sukacita kita, bagaikan anggur pesta.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mengubah air menjadi apa?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susu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jus jeruk</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roti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anggur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④ </a:t>
            </a:r>
            <a:r xmlns:a="http://schemas.openxmlformats.org/drawingml/2006/main">
              <a:rPr altLang="ko-KR" lang="id" sz="2800">
                <a:solidFill>
                  <a:srgbClr val="ff0000"/>
                </a:solidFill>
              </a:rPr>
              <a:t>anggur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Ini, tanda mukjizatnya yang pertama, yang dilakukan Yesus di Kana di Galilea. Dengan demikian Ia menyingkapkan kemuliaan-Nya, dan murid-murid-Nya beriman kepadanya.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d" altLang="ko-KR" b="1">
                <a:solidFill>
                  <a:schemeClr val="tx1">
                    <a:lumMod val="50000"/>
                    <a:lumOff val="50000"/>
                  </a:schemeClr>
                </a:solidFill>
              </a:rPr>
              <a:t>No.53 Firman Tuhan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d" altLang="ko-KR" sz="4400"/>
              <a:t>Nikodemus datang kepada Yesus pada malam hari.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id" sz="3200">
                <a:solidFill>
                  <a:srgbClr val="FF0000"/>
                </a:solidFill>
              </a:rPr>
              <a:t>Siapakah Yesus?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id" sz="3600">
                <a:solidFill>
                  <a:srgbClr val="0070C0"/>
                </a:solidFill>
              </a:rPr>
              <a:t>Yesus adalah..</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id" sz="3600">
                <a:solidFill>
                  <a:schemeClr val="tx1">
                    <a:lumMod val="65000"/>
                    <a:lumOff val="35000"/>
                  </a:schemeClr>
                </a:solidFill>
              </a:rPr>
              <a:t>Yesus datang ke bumi sebagai Juruselamat kita.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menjawab, “Sesungguhnya Aku berkata kepadamu, tidak seorang pun dapat masuk ke dalam Kerajaan Allah jika ia tidak dilahirkan dari air dan Roh.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id" sz="2800">
                <a:solidFill>
                  <a:schemeClr val="tx1">
                    <a:lumMod val="65000"/>
                    <a:lumOff val="35000"/>
                  </a:schemeClr>
                </a:solidFill>
              </a:rPr>
              <a:t>Ada seorang bernama Nikodemus yang merupakan guru Israel.</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Dia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telah datang</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ke</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Yesus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ke</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bertanya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pada</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malam.</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“Bagaimana saya bisa memasuki kerajaan Tuhan?”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d" altLang="ko-KR" sz="2800">
                <a:solidFill>
                  <a:schemeClr val="tx1">
                    <a:lumMod val="65000"/>
                    <a:lumOff val="35000"/>
                  </a:schemeClr>
                </a:solidFill>
              </a:rPr>
              <a:t>“Jika Anda tidak dilahirkan kembali, Anda tidak dapat memasuki kerajaan Allah.” Jawab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Dia tidak mengerti bahwa dia harus dilahirkan kembali. “Apakah aku akan kembali ke dalam rahim ibuku dan keluar lagi?”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id" altLang="ko-KR" sz="2600">
                <a:solidFill>
                  <a:schemeClr val="tx1">
                    <a:lumMod val="65000"/>
                    <a:lumOff val="35000"/>
                  </a:schemeClr>
                </a:solidFill>
              </a:rPr>
              <a:t>“Roh, bukan tubuh, yang harus dilahirkan kembali. “Manusia dapat dilahirkan kembali dengan air dan Roh Kudus.” Jawab Yesus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id" altLang="ko-KR" sz="2800">
                <a:solidFill>
                  <a:schemeClr val="tx1">
                    <a:lumMod val="65000"/>
                    <a:lumOff val="35000"/>
                  </a:schemeClr>
                </a:solidFill>
              </a:rPr>
              <a:t>“Kamu harus percaya padaku dan diselamatkan.” Yesus memberi tahu Nikodemus rahasia dilahirkan kembali.</a:t>
            </a:r>
            <a:r xmlns:a="http://schemas.openxmlformats.org/drawingml/2006/main">
              <a:rPr lang="id"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hari ini</a:t>
            </a:r>
            <a:r xmlns:a="http://schemas.openxmlformats.org/drawingml/2006/main">
              <a:rPr altLang="en-US" lang="id" sz="4000">
                <a:solidFill>
                  <a:srgbClr val="ff0000"/>
                </a:solidFill>
              </a:rPr>
              <a:t> </a:t>
            </a:r>
            <a:r xmlns:a="http://schemas.openxmlformats.org/drawingml/2006/main">
              <a:rPr altLang="ko-KR" lang="id" sz="4000">
                <a:solidFill>
                  <a:srgbClr val="ff0000"/>
                </a:solidFill>
              </a:rPr>
              <a:t>Pelajaran</a:t>
            </a:r>
            <a:r xmlns:a="http://schemas.openxmlformats.org/drawingml/2006/main">
              <a:rPr altLang="en-US" lang="id"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solidFill>
                  <a:schemeClr val="tx1">
                    <a:lumMod val="65000"/>
                    <a:lumOff val="35000"/>
                  </a:schemeClr>
                </a:solidFill>
              </a:rPr>
              <a:t>Jika Anda percaya kepada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jiwamu akan dilahirkan kembali.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Mereka yang percaya kepada Yesus telah dilahirkan kembali dan Anda akan menjadi seperti itu</a:t>
            </a:r>
            <a:r xmlns:a="http://schemas.openxmlformats.org/drawingml/2006/main">
              <a:rPr altLang="en-US" lang="id" sz="3200">
                <a:solidFill>
                  <a:schemeClr val="tx1">
                    <a:lumMod val="65000"/>
                    <a:lumOff val="35000"/>
                  </a:schemeClr>
                </a:solidFill>
              </a:rPr>
              <a:t> </a:t>
            </a:r>
            <a:r xmlns:a="http://schemas.openxmlformats.org/drawingml/2006/main">
              <a:rPr altLang="ko-KR" lang="id" sz="3200">
                <a:solidFill>
                  <a:schemeClr val="tx1">
                    <a:lumMod val="65000"/>
                    <a:lumOff val="35000"/>
                  </a:schemeClr>
                </a:solidFill>
              </a:rPr>
              <a:t>membenci dosa dan mencintai Tuhan.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Apakah kamu dilahirkan kembali?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d" sz="3200">
                <a:solidFill>
                  <a:schemeClr val="tx1">
                    <a:lumMod val="65000"/>
                    <a:lumOff val="35000"/>
                  </a:schemeClr>
                </a:solidFill>
              </a:rPr>
              <a:t>Kami percaya kepada Yesus dan dilahirkan kembali. Oleh karena itu, kita harus ingat bahwa kita adalah orang yang berbeda dengan dunia.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id" sz="3200"/>
              <a:t>Siapakah Yesus?</a:t>
            </a:r>
            <a:r xmlns:a="http://schemas.openxmlformats.org/drawingml/2006/main">
              <a:rPr altLang="en-US" lang="id"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rgbClr val="0070c0"/>
                </a:solidFill>
              </a:rPr>
              <a:t>Yesus adalah..</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a:t>
            </a:r>
            <a:r xmlns:a="http://schemas.openxmlformats.org/drawingml/2006/main">
              <a:rPr altLang="en-US" lang="id" sz="3600">
                <a:solidFill>
                  <a:schemeClr val="tx1">
                    <a:lumMod val="65000"/>
                    <a:lumOff val="35000"/>
                  </a:schemeClr>
                </a:solidFill>
              </a:rPr>
              <a:t> </a:t>
            </a:r>
            <a:r xmlns:a="http://schemas.openxmlformats.org/drawingml/2006/main">
              <a:rPr altLang="ko-KR" lang="id" sz="3600">
                <a:solidFill>
                  <a:schemeClr val="tx1">
                    <a:lumMod val="65000"/>
                    <a:lumOff val="35000"/>
                  </a:schemeClr>
                </a:solidFill>
              </a:rPr>
              <a:t>Dialah yang menjadikan orang-orang yang percaya kepada-Nya menjadi orang benar dan dilahirkan kembali.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Kuis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Apa yang membuat kita dilahirkan kembali?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① </a:t>
            </a:r>
            <a:r xmlns:a="http://schemas.openxmlformats.org/drawingml/2006/main">
              <a:rPr altLang="ko-KR" lang="id" sz="2800">
                <a:solidFill>
                  <a:schemeClr val="tx1">
                    <a:lumMod val="65000"/>
                    <a:lumOff val="35000"/>
                  </a:schemeClr>
                </a:solidFill>
              </a:rPr>
              <a:t>dengan air dan Roh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② </a:t>
            </a:r>
            <a:r xmlns:a="http://schemas.openxmlformats.org/drawingml/2006/main">
              <a:rPr altLang="ko-KR" lang="id" sz="2800">
                <a:solidFill>
                  <a:schemeClr val="tx1">
                    <a:lumMod val="65000"/>
                    <a:lumOff val="35000"/>
                  </a:schemeClr>
                </a:solidFill>
              </a:rPr>
              <a:t>dengan minyak dan api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③ </a:t>
            </a:r>
            <a:r xmlns:a="http://schemas.openxmlformats.org/drawingml/2006/main">
              <a:rPr altLang="ko-KR" lang="id" sz="2800">
                <a:solidFill>
                  <a:schemeClr val="tx1">
                    <a:lumMod val="65000"/>
                    <a:lumOff val="35000"/>
                  </a:schemeClr>
                </a:solidFill>
              </a:rPr>
              <a:t>dengan air mata dan lagu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chemeClr val="tx1">
                    <a:lumMod val="65000"/>
                    <a:lumOff val="35000"/>
                  </a:schemeClr>
                </a:solidFill>
              </a:rPr>
              <a:t>④ </a:t>
            </a:r>
            <a:r xmlns:a="http://schemas.openxmlformats.org/drawingml/2006/main">
              <a:rPr altLang="ko-KR" lang="id" sz="2800">
                <a:solidFill>
                  <a:schemeClr val="tx1">
                    <a:lumMod val="65000"/>
                    <a:lumOff val="35000"/>
                  </a:schemeClr>
                </a:solidFill>
              </a:rPr>
              <a:t>dengan doa dan ibadah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id" sz="2800">
                <a:solidFill>
                  <a:srgbClr val="ff0000"/>
                </a:solidFill>
              </a:rPr>
              <a:t>① </a:t>
            </a:r>
            <a:r xmlns:a="http://schemas.openxmlformats.org/drawingml/2006/main">
              <a:rPr altLang="ko-KR" lang="id" sz="2800">
                <a:solidFill>
                  <a:srgbClr val="ff0000"/>
                </a:solidFill>
              </a:rPr>
              <a:t>dengan air dan Roh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d" sz="4000">
                <a:solidFill>
                  <a:srgbClr val="ff0000"/>
                </a:solidFill>
              </a:rPr>
              <a:t>Firman hari ini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d" sz="3600">
                <a:solidFill>
                  <a:schemeClr val="tx1">
                    <a:lumMod val="65000"/>
                    <a:lumOff val="35000"/>
                  </a:schemeClr>
                </a:solidFill>
              </a:rPr>
              <a:t>Yesus menjawab, “Sesungguhnya Aku berkata kepadamu, tidak seorang pun dapat masuk ke dalam Kerajaan Allah jika ia tidak dilahirkan dari air dan Roh.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d" sz="2800">
                <a:solidFill>
                  <a:schemeClr val="tx1">
                    <a:lumMod val="65000"/>
                    <a:lumOff val="35000"/>
                  </a:schemeClr>
                </a:solidFill>
              </a:rPr>
              <a:t>Yohanes</a:t>
            </a:r>
            <a:r xmlns:a="http://schemas.openxmlformats.org/drawingml/2006/main">
              <a:rPr altLang="en-US" lang="id" sz="2800">
                <a:solidFill>
                  <a:schemeClr val="tx1">
                    <a:lumMod val="65000"/>
                    <a:lumOff val="35000"/>
                  </a:schemeClr>
                </a:solidFill>
              </a:rPr>
              <a:t> </a:t>
            </a:r>
            <a:r xmlns:a="http://schemas.openxmlformats.org/drawingml/2006/main">
              <a:rPr altLang="ko-KR" lang="id"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